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3" r:id="rId3"/>
    <p:sldId id="261" r:id="rId4"/>
    <p:sldId id="262" r:id="rId5"/>
    <p:sldId id="284" r:id="rId6"/>
    <p:sldId id="257" r:id="rId7"/>
    <p:sldId id="263" r:id="rId8"/>
    <p:sldId id="285" r:id="rId9"/>
    <p:sldId id="264" r:id="rId10"/>
    <p:sldId id="265" r:id="rId11"/>
    <p:sldId id="266" r:id="rId12"/>
    <p:sldId id="267" r:id="rId13"/>
    <p:sldId id="268" r:id="rId14"/>
    <p:sldId id="286" r:id="rId15"/>
    <p:sldId id="269" r:id="rId16"/>
    <p:sldId id="270" r:id="rId17"/>
    <p:sldId id="271" r:id="rId18"/>
    <p:sldId id="272" r:id="rId19"/>
    <p:sldId id="273" r:id="rId20"/>
    <p:sldId id="274" r:id="rId21"/>
    <p:sldId id="275" r:id="rId22"/>
    <p:sldId id="276" r:id="rId23"/>
    <p:sldId id="280" r:id="rId24"/>
    <p:sldId id="282" r:id="rId25"/>
    <p:sldId id="277" r:id="rId26"/>
    <p:sldId id="278" r:id="rId27"/>
    <p:sldId id="279"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1pPr>
    <a:lvl2pPr marL="0" marR="0" indent="228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2pPr>
    <a:lvl3pPr marL="0" marR="0" indent="457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3pPr>
    <a:lvl4pPr marL="0" marR="0" indent="685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4pPr>
    <a:lvl5pPr marL="0" marR="0" indent="9144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5pPr>
    <a:lvl6pPr marL="0" marR="0" indent="11430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6pPr>
    <a:lvl7pPr marL="0" marR="0" indent="13716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7pPr>
    <a:lvl8pPr marL="0" marR="0" indent="16002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8pPr>
    <a:lvl9pPr marL="0" marR="0" indent="182880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15:guide id="1" orient="horz" pos="3919">
          <p15:clr>
            <a:srgbClr val="A4A3A4"/>
          </p15:clr>
        </p15:guide>
        <p15:guide id="2" pos="7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14"/>
    <p:restoredTop sz="93373"/>
  </p:normalViewPr>
  <p:slideViewPr>
    <p:cSldViewPr snapToGrid="0" snapToObjects="1" showGuides="1">
      <p:cViewPr varScale="1">
        <p:scale>
          <a:sx n="92" d="100"/>
          <a:sy n="92" d="100"/>
        </p:scale>
        <p:origin x="1312" y="184"/>
      </p:cViewPr>
      <p:guideLst>
        <p:guide orient="horz" pos="3919"/>
        <p:guide pos="73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4" name="Shape 154"/>
          <p:cNvSpPr>
            <a:spLocks noGrp="1" noRot="1" noChangeAspect="1"/>
          </p:cNvSpPr>
          <p:nvPr>
            <p:ph type="sldImg"/>
          </p:nvPr>
        </p:nvSpPr>
        <p:spPr>
          <a:xfrm>
            <a:off x="1143000" y="685800"/>
            <a:ext cx="4572000" cy="3429000"/>
          </a:xfrm>
          <a:prstGeom prst="rect">
            <a:avLst/>
          </a:prstGeom>
        </p:spPr>
        <p:txBody>
          <a:bodyPr/>
          <a:lstStyle/>
          <a:p>
            <a:endParaRPr/>
          </a:p>
        </p:txBody>
      </p:sp>
      <p:sp>
        <p:nvSpPr>
          <p:cNvPr id="155" name="Shape 15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5870672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I will get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I will get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noRot="1" noChangeAspect="1"/>
          </p:cNvSpPr>
          <p:nvPr>
            <p:ph type="sldImg"/>
          </p:nvPr>
        </p:nvSpPr>
        <p:spPr>
          <a:prstGeom prst="rect">
            <a:avLst/>
          </a:prstGeom>
        </p:spPr>
        <p:txBody>
          <a:bodyPr/>
          <a:lstStyle/>
          <a:p>
            <a:endParaRPr/>
          </a:p>
        </p:txBody>
      </p:sp>
      <p:sp>
        <p:nvSpPr>
          <p:cNvPr id="230" name="Shape 230"/>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I will get</a:t>
            </a:r>
          </a:p>
        </p:txBody>
      </p:sp>
    </p:spTree>
    <p:extLst>
      <p:ext uri="{BB962C8B-B14F-4D97-AF65-F5344CB8AC3E}">
        <p14:creationId xmlns:p14="http://schemas.microsoft.com/office/powerpoint/2010/main" val="2015046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I will get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Tony, I would have the electron on both sides exit along the same trajectory, but the electron on the left should move faster than the electron on the right. The neutrinos can both exit towards the top at a speed that’s similar to the electron on the left.</a:t>
            </a:r>
          </a:p>
        </p:txBody>
      </p:sp>
    </p:spTree>
    <p:extLst>
      <p:ext uri="{BB962C8B-B14F-4D97-AF65-F5344CB8AC3E}">
        <p14:creationId xmlns:p14="http://schemas.microsoft.com/office/powerpoint/2010/main" val="1153844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Tony, I would have the electron on both sides exit along the same trajectory, but the electron on the left should move faster than the electron on the right. The neutrinos can both exit towards the top at a speed that’s similar to the electron on the left.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lvl1pPr>
              <a:lnSpc>
                <a:spcPct val="100000"/>
              </a:lnSpc>
              <a:defRPr sz="1100">
                <a:latin typeface="Arial"/>
                <a:ea typeface="Arial"/>
                <a:cs typeface="Arial"/>
                <a:sym typeface="Arial"/>
              </a:defRPr>
            </a:lvl1pPr>
          </a:lstStyle>
          <a:p>
            <a:r>
              <a:t>Tony, if it’s not too much trouble, you could animate the next few slides. Start with this one. Then have the protons come in, then have the muons spiral down the s-shaped piece and stop at the red cylinder on the right, and then have electrons spiral from the red cylinder through the detector.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660400" y="4292600"/>
            <a:ext cx="11684000" cy="2222500"/>
          </a:xfrm>
          <a:prstGeom prst="rect">
            <a:avLst/>
          </a:prstGeom>
        </p:spPr>
        <p:txBody>
          <a:bodyPr/>
          <a:lstStyle>
            <a:lvl1pPr>
              <a:defRPr sz="6200" spc="992"/>
            </a:lvl1pPr>
          </a:lstStyle>
          <a:p>
            <a:r>
              <a:t>Title Text</a:t>
            </a:r>
          </a:p>
        </p:txBody>
      </p:sp>
      <p:sp>
        <p:nvSpPr>
          <p:cNvPr id="12" name="Shape 12"/>
          <p:cNvSpPr>
            <a:spLocks noGrp="1"/>
          </p:cNvSpPr>
          <p:nvPr>
            <p:ph type="body" sz="quarter" idx="1"/>
          </p:nvPr>
        </p:nvSpPr>
        <p:spPr>
          <a:xfrm>
            <a:off x="660400" y="3416300"/>
            <a:ext cx="11684000" cy="889000"/>
          </a:xfrm>
          <a:prstGeom prst="rect">
            <a:avLst/>
          </a:prstGeom>
        </p:spPr>
        <p:txBody>
          <a:bodyPr anchor="b"/>
          <a:lstStyle>
            <a:lvl1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1pPr>
            <a:lvl2pPr marL="0" indent="2286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2pPr>
            <a:lvl3pPr marL="0" indent="4572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3pPr>
            <a:lvl4pPr marL="0" indent="6858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4pPr>
            <a:lvl5pPr marL="0" indent="9144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3" name="Shape 93"/>
          <p:cNvSpPr>
            <a:spLocks noGrp="1"/>
          </p:cNvSpPr>
          <p:nvPr>
            <p:ph type="pic" sz="half" idx="13"/>
          </p:nvPr>
        </p:nvSpPr>
        <p:spPr>
          <a:xfrm>
            <a:off x="6502400" y="4879052"/>
            <a:ext cx="6502400" cy="4876801"/>
          </a:xfrm>
          <a:prstGeom prst="rect">
            <a:avLst/>
          </a:prstGeom>
        </p:spPr>
        <p:txBody>
          <a:bodyPr lIns="91439" tIns="45719" rIns="91439" bIns="45719" anchor="t">
            <a:noAutofit/>
          </a:bodyPr>
          <a:lstStyle/>
          <a:p>
            <a:endParaRPr/>
          </a:p>
        </p:txBody>
      </p:sp>
      <p:sp>
        <p:nvSpPr>
          <p:cNvPr id="94" name="Shape 94"/>
          <p:cNvSpPr>
            <a:spLocks noGrp="1"/>
          </p:cNvSpPr>
          <p:nvPr>
            <p:ph type="pic" sz="half" idx="14"/>
          </p:nvPr>
        </p:nvSpPr>
        <p:spPr>
          <a:xfrm>
            <a:off x="6502400" y="0"/>
            <a:ext cx="6502400" cy="4876800"/>
          </a:xfrm>
          <a:prstGeom prst="rect">
            <a:avLst/>
          </a:prstGeom>
        </p:spPr>
        <p:txBody>
          <a:bodyPr lIns="91439" tIns="45719" rIns="91439" bIns="45719" anchor="t">
            <a:noAutofit/>
          </a:bodyPr>
          <a:lstStyle/>
          <a:p>
            <a:endParaRPr/>
          </a:p>
        </p:txBody>
      </p:sp>
      <p:sp>
        <p:nvSpPr>
          <p:cNvPr id="95" name="Shape 95"/>
          <p:cNvSpPr>
            <a:spLocks noGrp="1"/>
          </p:cNvSpPr>
          <p:nvPr>
            <p:ph type="pic" idx="15"/>
          </p:nvPr>
        </p:nvSpPr>
        <p:spPr>
          <a:xfrm>
            <a:off x="0" y="0"/>
            <a:ext cx="6502400" cy="9753600"/>
          </a:xfrm>
          <a:prstGeom prst="rect">
            <a:avLst/>
          </a:prstGeom>
        </p:spPr>
        <p:txBody>
          <a:bodyPr lIns="91439" tIns="45719" rIns="91439" bIns="45719" anchor="t">
            <a:noAutofit/>
          </a:bodyPr>
          <a:lstStyle/>
          <a:p>
            <a:endParaRP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3" name="Shape 103"/>
          <p:cNvSpPr>
            <a:spLocks noGrp="1"/>
          </p:cNvSpPr>
          <p:nvPr>
            <p:ph type="body" sz="quarter" idx="13"/>
          </p:nvPr>
        </p:nvSpPr>
        <p:spPr>
          <a:xfrm>
            <a:off x="1270000" y="6362700"/>
            <a:ext cx="10464800" cy="520700"/>
          </a:xfrm>
          <a:prstGeom prst="rect">
            <a:avLst/>
          </a:prstGeom>
        </p:spPr>
        <p:txBody>
          <a:bodyPr>
            <a:spAutoFit/>
          </a:bodyPr>
          <a:lstStyle>
            <a:lvl1pPr marL="0" indent="0" algn="ctr">
              <a:spcBef>
                <a:spcPts val="0"/>
              </a:spcBef>
              <a:buClrTx/>
              <a:buSzTx/>
              <a:buNone/>
              <a:defRPr sz="2400" cap="all" spc="384">
                <a:solidFill>
                  <a:schemeClr val="accent2">
                    <a:satOff val="44164"/>
                    <a:lumOff val="14231"/>
                  </a:schemeClr>
                </a:solidFill>
              </a:defRPr>
            </a:lvl1pPr>
          </a:lstStyle>
          <a:p>
            <a:r>
              <a:t>–Johnny Appleseed</a:t>
            </a:r>
          </a:p>
        </p:txBody>
      </p:sp>
      <p:sp>
        <p:nvSpPr>
          <p:cNvPr id="104" name="Shape 104"/>
          <p:cNvSpPr>
            <a:spLocks noGrp="1"/>
          </p:cNvSpPr>
          <p:nvPr>
            <p:ph type="body" sz="quarter" idx="14"/>
          </p:nvPr>
        </p:nvSpPr>
        <p:spPr>
          <a:xfrm>
            <a:off x="1270000" y="4248150"/>
            <a:ext cx="10464800" cy="723900"/>
          </a:xfrm>
          <a:prstGeom prst="rect">
            <a:avLst/>
          </a:prstGeom>
        </p:spPr>
        <p:txBody>
          <a:bodyPr>
            <a:spAutoFit/>
          </a:bodyPr>
          <a:lstStyle>
            <a:lvl1pPr marL="0" indent="0" algn="ctr">
              <a:spcBef>
                <a:spcPts val="0"/>
              </a:spcBef>
              <a:buClrTx/>
              <a:buSzTx/>
              <a:buNone/>
              <a:defRPr>
                <a:solidFill>
                  <a:srgbClr val="FFFFFF"/>
                </a:solidFill>
              </a:defRPr>
            </a:lvl1pPr>
          </a:lstStyle>
          <a:p>
            <a:r>
              <a:t>“Type a quote here.” </a:t>
            </a:r>
          </a:p>
        </p:txBody>
      </p:sp>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hoto">
    <p:spTree>
      <p:nvGrpSpPr>
        <p:cNvPr id="1" name=""/>
        <p:cNvGrpSpPr/>
        <p:nvPr/>
      </p:nvGrpSpPr>
      <p:grpSpPr>
        <a:xfrm>
          <a:off x="0" y="0"/>
          <a:ext cx="0" cy="0"/>
          <a:chOff x="0" y="0"/>
          <a:chExt cx="0" cy="0"/>
        </a:xfrm>
      </p:grpSpPr>
      <p:sp>
        <p:nvSpPr>
          <p:cNvPr id="112" name="Shape 112"/>
          <p:cNvSpPr>
            <a:spLocks noGrp="1"/>
          </p:cNvSpPr>
          <p:nvPr>
            <p:ph type="body" sz="quarter" idx="13"/>
          </p:nvPr>
        </p:nvSpPr>
        <p:spPr>
          <a:xfrm>
            <a:off x="1270000" y="2959100"/>
            <a:ext cx="10464800" cy="520700"/>
          </a:xfrm>
          <a:prstGeom prst="rect">
            <a:avLst/>
          </a:prstGeom>
        </p:spPr>
        <p:txBody>
          <a:bodyPr anchor="t">
            <a:spAutoFit/>
          </a:bodyPr>
          <a:lstStyle>
            <a:lvl1pPr marL="0" indent="0" algn="ctr">
              <a:spcBef>
                <a:spcPts val="0"/>
              </a:spcBef>
              <a:buClrTx/>
              <a:buSzTx/>
              <a:buNone/>
              <a:defRPr sz="2400" cap="all" spc="384">
                <a:solidFill>
                  <a:schemeClr val="accent2">
                    <a:satOff val="44164"/>
                    <a:lumOff val="14231"/>
                  </a:schemeClr>
                </a:solidFill>
              </a:defRPr>
            </a:lvl1pPr>
          </a:lstStyle>
          <a:p>
            <a:r>
              <a:t>–Johnny Appleseed</a:t>
            </a:r>
          </a:p>
        </p:txBody>
      </p:sp>
      <p:sp>
        <p:nvSpPr>
          <p:cNvPr id="113" name="Shape 113"/>
          <p:cNvSpPr>
            <a:spLocks noGrp="1"/>
          </p:cNvSpPr>
          <p:nvPr>
            <p:ph type="body" sz="quarter" idx="14"/>
          </p:nvPr>
        </p:nvSpPr>
        <p:spPr>
          <a:xfrm>
            <a:off x="1270000" y="1346200"/>
            <a:ext cx="10464800" cy="723900"/>
          </a:xfrm>
          <a:prstGeom prst="rect">
            <a:avLst/>
          </a:prstGeom>
        </p:spPr>
        <p:txBody>
          <a:bodyPr>
            <a:spAutoFit/>
          </a:bodyPr>
          <a:lstStyle>
            <a:lvl1pPr marL="0" indent="0" algn="ctr">
              <a:spcBef>
                <a:spcPts val="0"/>
              </a:spcBef>
              <a:buClrTx/>
              <a:buSzTx/>
              <a:buNone/>
              <a:defRPr>
                <a:solidFill>
                  <a:srgbClr val="FFFFFF"/>
                </a:solidFill>
              </a:defRPr>
            </a:lvl1pPr>
          </a:lstStyle>
          <a:p>
            <a:r>
              <a:t>“Type a quote here.” </a:t>
            </a:r>
          </a:p>
        </p:txBody>
      </p:sp>
      <p:sp>
        <p:nvSpPr>
          <p:cNvPr id="114" name="Shape 114"/>
          <p:cNvSpPr>
            <a:spLocks noGrp="1"/>
          </p:cNvSpPr>
          <p:nvPr>
            <p:ph type="pic" idx="15"/>
          </p:nvPr>
        </p:nvSpPr>
        <p:spPr>
          <a:xfrm>
            <a:off x="-19050" y="3613150"/>
            <a:ext cx="13004800" cy="6134100"/>
          </a:xfrm>
          <a:prstGeom prst="rect">
            <a:avLst/>
          </a:prstGeom>
        </p:spPr>
        <p:txBody>
          <a:bodyPr lIns="91439" tIns="45719" rIns="91439" bIns="45719" anchor="t">
            <a:noAutofit/>
          </a:bodyPr>
          <a:lstStyle/>
          <a:p>
            <a:endParaRPr/>
          </a:p>
        </p:txBody>
      </p:sp>
      <p:sp>
        <p:nvSpPr>
          <p:cNvPr id="115" name="Shape 11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22" name="Shape 122"/>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23" name="Shape 1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30" name="Shape 1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7" name="Shape 137"/>
          <p:cNvSpPr>
            <a:spLocks noGrp="1"/>
          </p:cNvSpPr>
          <p:nvPr>
            <p:ph type="title"/>
          </p:nvPr>
        </p:nvSpPr>
        <p:spPr>
          <a:xfrm>
            <a:off x="650239" y="390594"/>
            <a:ext cx="11704322" cy="1625601"/>
          </a:xfrm>
          <a:prstGeom prst="rect">
            <a:avLst/>
          </a:prstGeom>
        </p:spPr>
        <p:txBody>
          <a:bodyPr lIns="130026" tIns="130026" rIns="130026" bIns="130026" anchor="ctr"/>
          <a:lstStyle>
            <a:lvl1pPr algn="ctr" defTabSz="1300480">
              <a:defRPr sz="6200" cap="none" spc="0">
                <a:latin typeface="Calibri"/>
                <a:ea typeface="Calibri"/>
                <a:cs typeface="Calibri"/>
                <a:sym typeface="Calibri"/>
              </a:defRPr>
            </a:lvl1pPr>
          </a:lstStyle>
          <a:p>
            <a:r>
              <a:t>Title Text</a:t>
            </a:r>
          </a:p>
        </p:txBody>
      </p:sp>
      <p:sp>
        <p:nvSpPr>
          <p:cNvPr id="138" name="Shape 138"/>
          <p:cNvSpPr>
            <a:spLocks noGrp="1"/>
          </p:cNvSpPr>
          <p:nvPr>
            <p:ph type="body" idx="1"/>
          </p:nvPr>
        </p:nvSpPr>
        <p:spPr>
          <a:xfrm>
            <a:off x="650239" y="2275839"/>
            <a:ext cx="11704322" cy="6436927"/>
          </a:xfrm>
          <a:prstGeom prst="rect">
            <a:avLst/>
          </a:prstGeom>
        </p:spPr>
        <p:txBody>
          <a:bodyPr lIns="130026" tIns="130026" rIns="130026" bIns="130026" anchor="t"/>
          <a:lstStyle>
            <a:lvl1pPr marL="395287" indent="-192087" defTabSz="1300480">
              <a:spcBef>
                <a:spcPts val="800"/>
              </a:spcBef>
              <a:buClr>
                <a:srgbClr val="FFFFFF"/>
              </a:buClr>
              <a:buSzPct val="100000"/>
              <a:buFont typeface="Arial"/>
              <a:defRPr sz="4400">
                <a:solidFill>
                  <a:srgbClr val="FFFFFF"/>
                </a:solidFill>
                <a:latin typeface="Calibri"/>
                <a:ea typeface="Calibri"/>
                <a:cs typeface="Calibri"/>
                <a:sym typeface="Calibri"/>
              </a:defRPr>
            </a:lvl1pPr>
            <a:lvl2pPr marL="804635" indent="-169635" defTabSz="1300480">
              <a:spcBef>
                <a:spcPts val="800"/>
              </a:spcBef>
              <a:buClr>
                <a:srgbClr val="FFFFFF"/>
              </a:buClr>
              <a:buSzPct val="100000"/>
              <a:buFont typeface="Arial"/>
              <a:buChar char="–"/>
              <a:defRPr sz="4400">
                <a:solidFill>
                  <a:srgbClr val="FFFFFF"/>
                </a:solidFill>
                <a:latin typeface="Calibri"/>
                <a:ea typeface="Calibri"/>
                <a:cs typeface="Calibri"/>
                <a:sym typeface="Calibri"/>
              </a:defRPr>
            </a:lvl2pPr>
            <a:lvl3pPr marL="1206500" indent="-139700" defTabSz="1300480">
              <a:spcBef>
                <a:spcPts val="800"/>
              </a:spcBef>
              <a:buClr>
                <a:srgbClr val="FFFFFF"/>
              </a:buClr>
              <a:buSzPct val="100000"/>
              <a:buFont typeface="Arial"/>
              <a:defRPr sz="4400">
                <a:solidFill>
                  <a:srgbClr val="FFFFFF"/>
                </a:solidFill>
                <a:latin typeface="Calibri"/>
                <a:ea typeface="Calibri"/>
                <a:cs typeface="Calibri"/>
                <a:sym typeface="Calibri"/>
              </a:defRPr>
            </a:lvl3pPr>
            <a:lvl4pPr marL="1722120" indent="-223520" defTabSz="1300480">
              <a:spcBef>
                <a:spcPts val="800"/>
              </a:spcBef>
              <a:buClr>
                <a:srgbClr val="FFFFFF"/>
              </a:buClr>
              <a:buSzPct val="100000"/>
              <a:buFont typeface="Arial"/>
              <a:buChar char="–"/>
              <a:defRPr sz="4400">
                <a:solidFill>
                  <a:srgbClr val="FFFFFF"/>
                </a:solidFill>
                <a:latin typeface="Calibri"/>
                <a:ea typeface="Calibri"/>
                <a:cs typeface="Calibri"/>
                <a:sym typeface="Calibri"/>
              </a:defRPr>
            </a:lvl4pPr>
            <a:lvl5pPr marL="2179320" indent="-223520" defTabSz="1300480">
              <a:spcBef>
                <a:spcPts val="800"/>
              </a:spcBef>
              <a:buClr>
                <a:srgbClr val="FFFFFF"/>
              </a:buClr>
              <a:buSzPct val="100000"/>
              <a:buFont typeface="Arial"/>
              <a:buChar char="»"/>
              <a:defRPr sz="4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9" name="Shape 139"/>
          <p:cNvSpPr>
            <a:spLocks noGrp="1"/>
          </p:cNvSpPr>
          <p:nvPr>
            <p:ph type="sldNum" sz="quarter" idx="2"/>
          </p:nvPr>
        </p:nvSpPr>
        <p:spPr>
          <a:xfrm>
            <a:off x="12005889" y="9114141"/>
            <a:ext cx="348671" cy="371292"/>
          </a:xfrm>
          <a:prstGeom prst="rect">
            <a:avLst/>
          </a:prstGeom>
        </p:spPr>
        <p:txBody>
          <a:bodyPr lIns="64995" tIns="64995" rIns="64995" bIns="64995"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6" name="Shape 146"/>
          <p:cNvSpPr>
            <a:spLocks noGrp="1"/>
          </p:cNvSpPr>
          <p:nvPr>
            <p:ph type="title"/>
          </p:nvPr>
        </p:nvSpPr>
        <p:spPr>
          <a:xfrm>
            <a:off x="975359" y="3029937"/>
            <a:ext cx="11054082" cy="2090702"/>
          </a:xfrm>
          <a:prstGeom prst="rect">
            <a:avLst/>
          </a:prstGeom>
        </p:spPr>
        <p:txBody>
          <a:bodyPr lIns="130026" tIns="130026" rIns="130026" bIns="130026" anchor="ctr"/>
          <a:lstStyle>
            <a:lvl1pPr algn="ctr" defTabSz="1300480">
              <a:defRPr sz="6200" cap="none" spc="0">
                <a:latin typeface="Calibri"/>
                <a:ea typeface="Calibri"/>
                <a:cs typeface="Calibri"/>
                <a:sym typeface="Calibri"/>
              </a:defRPr>
            </a:lvl1pPr>
          </a:lstStyle>
          <a:p>
            <a:r>
              <a:t>Title Text</a:t>
            </a:r>
          </a:p>
        </p:txBody>
      </p:sp>
      <p:sp>
        <p:nvSpPr>
          <p:cNvPr id="147" name="Shape 147"/>
          <p:cNvSpPr>
            <a:spLocks noGrp="1"/>
          </p:cNvSpPr>
          <p:nvPr>
            <p:ph type="body" sz="quarter" idx="1"/>
          </p:nvPr>
        </p:nvSpPr>
        <p:spPr>
          <a:xfrm>
            <a:off x="1950719" y="5527040"/>
            <a:ext cx="9103360" cy="2492587"/>
          </a:xfrm>
          <a:prstGeom prst="rect">
            <a:avLst/>
          </a:prstGeom>
        </p:spPr>
        <p:txBody>
          <a:bodyPr lIns="130026" tIns="130026" rIns="130026" bIns="130026" anchor="t"/>
          <a:lstStyle>
            <a:lvl1pPr marL="0" indent="0" algn="ctr" defTabSz="1300480">
              <a:spcBef>
                <a:spcPts val="800"/>
              </a:spcBef>
              <a:buClrTx/>
              <a:buSzTx/>
              <a:buNone/>
              <a:defRPr sz="4400">
                <a:latin typeface="Calibri"/>
                <a:ea typeface="Calibri"/>
                <a:cs typeface="Calibri"/>
                <a:sym typeface="Calibri"/>
              </a:defRPr>
            </a:lvl1pPr>
            <a:lvl2pPr marL="0" indent="457200" algn="ctr" defTabSz="1300480">
              <a:spcBef>
                <a:spcPts val="800"/>
              </a:spcBef>
              <a:buClrTx/>
              <a:buSzTx/>
              <a:buNone/>
              <a:defRPr sz="4400">
                <a:latin typeface="Calibri"/>
                <a:ea typeface="Calibri"/>
                <a:cs typeface="Calibri"/>
                <a:sym typeface="Calibri"/>
              </a:defRPr>
            </a:lvl2pPr>
            <a:lvl3pPr marL="0" indent="914400" algn="ctr" defTabSz="1300480">
              <a:spcBef>
                <a:spcPts val="800"/>
              </a:spcBef>
              <a:buClrTx/>
              <a:buSzTx/>
              <a:buNone/>
              <a:defRPr sz="4400">
                <a:latin typeface="Calibri"/>
                <a:ea typeface="Calibri"/>
                <a:cs typeface="Calibri"/>
                <a:sym typeface="Calibri"/>
              </a:defRPr>
            </a:lvl3pPr>
            <a:lvl4pPr marL="0" indent="1371600" algn="ctr" defTabSz="1300480">
              <a:spcBef>
                <a:spcPts val="800"/>
              </a:spcBef>
              <a:buClrTx/>
              <a:buSzTx/>
              <a:buNone/>
              <a:defRPr sz="4400">
                <a:latin typeface="Calibri"/>
                <a:ea typeface="Calibri"/>
                <a:cs typeface="Calibri"/>
                <a:sym typeface="Calibri"/>
              </a:defRPr>
            </a:lvl4pPr>
            <a:lvl5pPr marL="0" indent="1828800" algn="ctr" defTabSz="1300480">
              <a:spcBef>
                <a:spcPts val="800"/>
              </a:spcBef>
              <a:buClrTx/>
              <a:buSzTx/>
              <a:buNone/>
              <a:defRPr sz="44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sldNum" sz="quarter" idx="2"/>
          </p:nvPr>
        </p:nvSpPr>
        <p:spPr>
          <a:xfrm>
            <a:off x="12005889" y="9114141"/>
            <a:ext cx="348671" cy="371292"/>
          </a:xfrm>
          <a:prstGeom prst="rect">
            <a:avLst/>
          </a:prstGeom>
        </p:spPr>
        <p:txBody>
          <a:bodyPr lIns="64995" tIns="64995" rIns="64995" bIns="64995" anchor="ctr"/>
          <a:lstStyle>
            <a:lvl1pPr algn="r" defTabSz="1300480">
              <a:defRPr sz="1600">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22" name="Shape 22"/>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solidFill>
                  <a:srgbClr val="FFFFFF"/>
                </a:solidFill>
                <a:latin typeface="Avenir Book"/>
                <a:ea typeface="Avenir Book"/>
                <a:cs typeface="Avenir Book"/>
                <a:sym typeface="Avenir Book"/>
              </a:defRPr>
            </a:lvl1pPr>
            <a:lvl2pPr marL="0" indent="228600">
              <a:spcBef>
                <a:spcPts val="0"/>
              </a:spcBef>
              <a:buClrTx/>
              <a:buSzTx/>
              <a:buNone/>
              <a:defRPr sz="2400" cap="all" spc="384">
                <a:solidFill>
                  <a:srgbClr val="FFFFFF"/>
                </a:solidFill>
                <a:latin typeface="Avenir Book"/>
                <a:ea typeface="Avenir Book"/>
                <a:cs typeface="Avenir Book"/>
                <a:sym typeface="Avenir Book"/>
              </a:defRPr>
            </a:lvl2pPr>
            <a:lvl3pPr marL="0" indent="457200">
              <a:spcBef>
                <a:spcPts val="0"/>
              </a:spcBef>
              <a:buClrTx/>
              <a:buSzTx/>
              <a:buNone/>
              <a:defRPr sz="2400" cap="all" spc="384">
                <a:solidFill>
                  <a:srgbClr val="FFFFFF"/>
                </a:solidFill>
                <a:latin typeface="Avenir Book"/>
                <a:ea typeface="Avenir Book"/>
                <a:cs typeface="Avenir Book"/>
                <a:sym typeface="Avenir Book"/>
              </a:defRPr>
            </a:lvl3pPr>
            <a:lvl4pPr marL="0" indent="685800">
              <a:spcBef>
                <a:spcPts val="0"/>
              </a:spcBef>
              <a:buClrTx/>
              <a:buSzTx/>
              <a:buNone/>
              <a:defRPr sz="2400" cap="all" spc="384">
                <a:solidFill>
                  <a:srgbClr val="FFFFFF"/>
                </a:solidFill>
                <a:latin typeface="Avenir Book"/>
                <a:ea typeface="Avenir Book"/>
                <a:cs typeface="Avenir Book"/>
                <a:sym typeface="Avenir Book"/>
              </a:defRPr>
            </a:lvl4pPr>
            <a:lvl5pPr marL="0" indent="914400">
              <a:spcBef>
                <a:spcPts val="0"/>
              </a:spcBef>
              <a:buClrTx/>
              <a:buSzTx/>
              <a:buNone/>
              <a:defRPr sz="2400" cap="all" spc="384">
                <a:solidFill>
                  <a:srgbClr val="FFFF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Alt">
    <p:spTree>
      <p:nvGrpSpPr>
        <p:cNvPr id="1" name=""/>
        <p:cNvGrpSpPr/>
        <p:nvPr/>
      </p:nvGrpSpPr>
      <p:grpSpPr>
        <a:xfrm>
          <a:off x="0" y="0"/>
          <a:ext cx="0" cy="0"/>
          <a:chOff x="0" y="0"/>
          <a:chExt cx="0" cy="0"/>
        </a:xfrm>
      </p:grpSpPr>
      <p:sp>
        <p:nvSpPr>
          <p:cNvPr id="30" name="Shape 30"/>
          <p:cNvSpPr>
            <a:spLocks noGrp="1"/>
          </p:cNvSpPr>
          <p:nvPr>
            <p:ph type="pic" idx="13"/>
          </p:nvPr>
        </p:nvSpPr>
        <p:spPr>
          <a:xfrm>
            <a:off x="0" y="2717800"/>
            <a:ext cx="13004800" cy="7035800"/>
          </a:xfrm>
          <a:prstGeom prst="rect">
            <a:avLst/>
          </a:prstGeom>
        </p:spPr>
        <p:txBody>
          <a:bodyPr lIns="91439" tIns="45719" rIns="91439" bIns="45719" anchor="t">
            <a:noAutofit/>
          </a:bodyPr>
          <a:lstStyle/>
          <a:p>
            <a:endParaRPr/>
          </a:p>
        </p:txBody>
      </p:sp>
      <p:sp>
        <p:nvSpPr>
          <p:cNvPr id="31" name="Shape 31"/>
          <p:cNvSpPr>
            <a:spLocks noGrp="1"/>
          </p:cNvSpPr>
          <p:nvPr>
            <p:ph type="title"/>
          </p:nvPr>
        </p:nvSpPr>
        <p:spPr>
          <a:xfrm>
            <a:off x="660400" y="1003300"/>
            <a:ext cx="11684000" cy="1460500"/>
          </a:xfrm>
          <a:prstGeom prst="rect">
            <a:avLst/>
          </a:prstGeom>
        </p:spPr>
        <p:txBody>
          <a:bodyPr/>
          <a:lstStyle>
            <a:lvl1pPr>
              <a:defRPr sz="6200" spc="992"/>
            </a:lvl1pPr>
          </a:lstStyle>
          <a:p>
            <a:r>
              <a:t>Title Text</a:t>
            </a:r>
          </a:p>
        </p:txBody>
      </p:sp>
      <p:sp>
        <p:nvSpPr>
          <p:cNvPr id="32" name="Shape 32"/>
          <p:cNvSpPr>
            <a:spLocks noGrp="1"/>
          </p:cNvSpPr>
          <p:nvPr>
            <p:ph type="body" sz="quarter" idx="1"/>
          </p:nvPr>
        </p:nvSpPr>
        <p:spPr>
          <a:xfrm>
            <a:off x="660400" y="508000"/>
            <a:ext cx="11684000" cy="508000"/>
          </a:xfrm>
          <a:prstGeom prst="rect">
            <a:avLst/>
          </a:prstGeom>
        </p:spPr>
        <p:txBody>
          <a:bodyPr/>
          <a:lstStyle>
            <a:lvl1pPr marL="0" indent="0">
              <a:spcBef>
                <a:spcPts val="0"/>
              </a:spcBef>
              <a:buClrTx/>
              <a:buSzTx/>
              <a:buNone/>
              <a:defRPr sz="2400" cap="all" spc="384">
                <a:solidFill>
                  <a:srgbClr val="FFFFFF"/>
                </a:solidFill>
                <a:latin typeface="Avenir Book"/>
                <a:ea typeface="Avenir Book"/>
                <a:cs typeface="Avenir Book"/>
                <a:sym typeface="Avenir Book"/>
              </a:defRPr>
            </a:lvl1pPr>
            <a:lvl2pPr marL="0" indent="228600">
              <a:spcBef>
                <a:spcPts val="0"/>
              </a:spcBef>
              <a:buClrTx/>
              <a:buSzTx/>
              <a:buNone/>
              <a:defRPr sz="2400" cap="all" spc="384">
                <a:solidFill>
                  <a:srgbClr val="FFFFFF"/>
                </a:solidFill>
                <a:latin typeface="Avenir Book"/>
                <a:ea typeface="Avenir Book"/>
                <a:cs typeface="Avenir Book"/>
                <a:sym typeface="Avenir Book"/>
              </a:defRPr>
            </a:lvl2pPr>
            <a:lvl3pPr marL="0" indent="457200">
              <a:spcBef>
                <a:spcPts val="0"/>
              </a:spcBef>
              <a:buClrTx/>
              <a:buSzTx/>
              <a:buNone/>
              <a:defRPr sz="2400" cap="all" spc="384">
                <a:solidFill>
                  <a:srgbClr val="FFFFFF"/>
                </a:solidFill>
                <a:latin typeface="Avenir Book"/>
                <a:ea typeface="Avenir Book"/>
                <a:cs typeface="Avenir Book"/>
                <a:sym typeface="Avenir Book"/>
              </a:defRPr>
            </a:lvl3pPr>
            <a:lvl4pPr marL="0" indent="685800">
              <a:spcBef>
                <a:spcPts val="0"/>
              </a:spcBef>
              <a:buClrTx/>
              <a:buSzTx/>
              <a:buNone/>
              <a:defRPr sz="2400" cap="all" spc="384">
                <a:solidFill>
                  <a:srgbClr val="FFFFFF"/>
                </a:solidFill>
                <a:latin typeface="Avenir Book"/>
                <a:ea typeface="Avenir Book"/>
                <a:cs typeface="Avenir Book"/>
                <a:sym typeface="Avenir Book"/>
              </a:defRPr>
            </a:lvl4pPr>
            <a:lvl5pPr marL="0" indent="914400">
              <a:spcBef>
                <a:spcPts val="0"/>
              </a:spcBef>
              <a:buClrTx/>
              <a:buSzTx/>
              <a:buNone/>
              <a:defRPr sz="2400" cap="all" spc="384">
                <a:solidFill>
                  <a:srgbClr val="FFFFFF"/>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40" name="Shape 40"/>
          <p:cNvSpPr>
            <a:spLocks noGrp="1"/>
          </p:cNvSpPr>
          <p:nvPr>
            <p:ph type="title"/>
          </p:nvPr>
        </p:nvSpPr>
        <p:spPr>
          <a:xfrm>
            <a:off x="660400" y="3759200"/>
            <a:ext cx="11684000" cy="2222500"/>
          </a:xfrm>
          <a:prstGeom prst="rect">
            <a:avLst/>
          </a:prstGeom>
        </p:spPr>
        <p:txBody>
          <a:bodyPr anchor="ctr"/>
          <a:lstStyle>
            <a:lvl1pPr>
              <a:defRPr sz="6200" spc="992"/>
            </a:lvl1pPr>
          </a:lstStyle>
          <a:p>
            <a:r>
              <a:t>Title Text</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8" name="Shape 48"/>
          <p:cNvSpPr>
            <a:spLocks noGrp="1"/>
          </p:cNvSpPr>
          <p:nvPr>
            <p:ph type="pic" idx="13"/>
          </p:nvPr>
        </p:nvSpPr>
        <p:spPr>
          <a:xfrm>
            <a:off x="6496050" y="6350"/>
            <a:ext cx="6502400" cy="9753600"/>
          </a:xfrm>
          <a:prstGeom prst="rect">
            <a:avLst/>
          </a:prstGeom>
        </p:spPr>
        <p:txBody>
          <a:bodyPr lIns="91439" tIns="45719" rIns="91439" bIns="45719" anchor="t">
            <a:noAutofit/>
          </a:bodyPr>
          <a:lstStyle/>
          <a:p>
            <a:endParaRPr/>
          </a:p>
        </p:txBody>
      </p:sp>
      <p:sp>
        <p:nvSpPr>
          <p:cNvPr id="49" name="Shape 49"/>
          <p:cNvSpPr>
            <a:spLocks noGrp="1"/>
          </p:cNvSpPr>
          <p:nvPr>
            <p:ph type="title"/>
          </p:nvPr>
        </p:nvSpPr>
        <p:spPr>
          <a:xfrm>
            <a:off x="546100" y="4305300"/>
            <a:ext cx="5410200" cy="2984500"/>
          </a:xfrm>
          <a:prstGeom prst="rect">
            <a:avLst/>
          </a:prstGeom>
        </p:spPr>
        <p:txBody>
          <a:bodyPr/>
          <a:lstStyle/>
          <a:p>
            <a:r>
              <a:t>Title Text</a:t>
            </a:r>
          </a:p>
        </p:txBody>
      </p:sp>
      <p:sp>
        <p:nvSpPr>
          <p:cNvPr id="50" name="Shape 50"/>
          <p:cNvSpPr>
            <a:spLocks noGrp="1"/>
          </p:cNvSpPr>
          <p:nvPr>
            <p:ph type="body" sz="quarter" idx="1"/>
          </p:nvPr>
        </p:nvSpPr>
        <p:spPr>
          <a:xfrm>
            <a:off x="546100" y="3429000"/>
            <a:ext cx="5410200" cy="889000"/>
          </a:xfrm>
          <a:prstGeom prst="rect">
            <a:avLst/>
          </a:prstGeom>
        </p:spPr>
        <p:txBody>
          <a:bodyPr/>
          <a:lstStyle>
            <a:lvl1pPr marL="0" indent="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1pPr>
            <a:lvl2pPr marL="0" indent="2286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2pPr>
            <a:lvl3pPr marL="0" indent="4572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3pPr>
            <a:lvl4pPr marL="0" indent="6858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4pPr>
            <a:lvl5pPr marL="0" indent="914400">
              <a:spcBef>
                <a:spcPts val="0"/>
              </a:spcBef>
              <a:buClrTx/>
              <a:buSzTx/>
              <a:buNone/>
              <a:defRPr sz="2400" cap="all" spc="384">
                <a:solidFill>
                  <a:schemeClr val="accent2">
                    <a:satOff val="44164"/>
                    <a:lumOff val="14231"/>
                  </a:schemeClr>
                </a:solidFill>
                <a:latin typeface="Avenir Book"/>
                <a:ea typeface="Avenir Book"/>
                <a:cs typeface="Avenir Book"/>
                <a:sym typeface="Avenir Book"/>
              </a:defRPr>
            </a:lvl5pPr>
          </a:lstStyle>
          <a:p>
            <a:r>
              <a:t>Body Level One</a:t>
            </a:r>
          </a:p>
          <a:p>
            <a:pPr lvl="1"/>
            <a:r>
              <a:t>Body Level Two</a:t>
            </a:r>
          </a:p>
          <a:p>
            <a:pPr lvl="2"/>
            <a:r>
              <a:t>Body Level Three</a:t>
            </a:r>
          </a:p>
          <a:p>
            <a:pPr lvl="3"/>
            <a:r>
              <a:t>Body Level Four</a:t>
            </a:r>
          </a:p>
          <a:p>
            <a:pPr lvl="4"/>
            <a:r>
              <a:t>Body Level Five</a:t>
            </a:r>
          </a:p>
        </p:txBody>
      </p:sp>
      <p:sp>
        <p:nvSpPr>
          <p:cNvPr id="51" name="Shape 5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t>Title Text</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5" name="Shape 75"/>
          <p:cNvSpPr>
            <a:spLocks noGrp="1"/>
          </p:cNvSpPr>
          <p:nvPr>
            <p:ph type="pic" idx="13"/>
          </p:nvPr>
        </p:nvSpPr>
        <p:spPr>
          <a:xfrm>
            <a:off x="6502400" y="0"/>
            <a:ext cx="6502400" cy="9753600"/>
          </a:xfrm>
          <a:prstGeom prst="rect">
            <a:avLst/>
          </a:prstGeom>
        </p:spPr>
        <p:txBody>
          <a:bodyPr lIns="91439" tIns="45719" rIns="91439" bIns="45719" anchor="t">
            <a:noAutofit/>
          </a:bodyPr>
          <a:lstStyle/>
          <a:p>
            <a:endParaRPr/>
          </a:p>
        </p:txBody>
      </p:sp>
      <p:sp>
        <p:nvSpPr>
          <p:cNvPr id="76" name="Shape 76"/>
          <p:cNvSpPr>
            <a:spLocks noGrp="1"/>
          </p:cNvSpPr>
          <p:nvPr>
            <p:ph type="title"/>
          </p:nvPr>
        </p:nvSpPr>
        <p:spPr>
          <a:xfrm>
            <a:off x="660400" y="609600"/>
            <a:ext cx="5080000" cy="1854200"/>
          </a:xfrm>
          <a:prstGeom prst="rect">
            <a:avLst/>
          </a:prstGeom>
        </p:spPr>
        <p:txBody>
          <a:bodyPr/>
          <a:lstStyle/>
          <a:p>
            <a:r>
              <a:t>Title Text</a:t>
            </a:r>
          </a:p>
        </p:txBody>
      </p:sp>
      <p:sp>
        <p:nvSpPr>
          <p:cNvPr id="77" name="Shape 77"/>
          <p:cNvSpPr>
            <a:spLocks noGrp="1"/>
          </p:cNvSpPr>
          <p:nvPr>
            <p:ph type="body" sz="half" idx="1"/>
          </p:nvPr>
        </p:nvSpPr>
        <p:spPr>
          <a:xfrm>
            <a:off x="660400" y="2819400"/>
            <a:ext cx="5080000" cy="6057900"/>
          </a:xfrm>
          <a:prstGeom prst="rect">
            <a:avLst/>
          </a:prstGeom>
        </p:spPr>
        <p:txBody>
          <a:bodyPr/>
          <a:lstStyle>
            <a:lvl1pPr marL="393700" indent="-393700">
              <a:spcBef>
                <a:spcPts val="3200"/>
              </a:spcBef>
              <a:defRPr sz="3000">
                <a:solidFill>
                  <a:srgbClr val="FFFFFF"/>
                </a:solidFill>
              </a:defRPr>
            </a:lvl1pPr>
            <a:lvl2pPr marL="787400" indent="-393700">
              <a:spcBef>
                <a:spcPts val="3200"/>
              </a:spcBef>
              <a:defRPr sz="3000">
                <a:solidFill>
                  <a:srgbClr val="FFFFFF"/>
                </a:solidFill>
              </a:defRPr>
            </a:lvl2pPr>
            <a:lvl3pPr marL="1181100" indent="-393700">
              <a:spcBef>
                <a:spcPts val="3200"/>
              </a:spcBef>
              <a:defRPr sz="3000">
                <a:solidFill>
                  <a:srgbClr val="FFFFFF"/>
                </a:solidFill>
              </a:defRPr>
            </a:lvl3pPr>
            <a:lvl4pPr marL="1574800" indent="-393700">
              <a:spcBef>
                <a:spcPts val="3200"/>
              </a:spcBef>
              <a:defRPr sz="3000">
                <a:solidFill>
                  <a:srgbClr val="FFFFFF"/>
                </a:solidFill>
              </a:defRPr>
            </a:lvl4pPr>
            <a:lvl5pPr marL="1968500" indent="-393700">
              <a:spcBef>
                <a:spcPts val="3200"/>
              </a:spcBef>
              <a:defRPr sz="3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5" name="Shape 85"/>
          <p:cNvSpPr>
            <a:spLocks noGrp="1"/>
          </p:cNvSpPr>
          <p:nvPr>
            <p:ph type="body" idx="1"/>
          </p:nvPr>
        </p:nvSpPr>
        <p:spPr>
          <a:xfrm>
            <a:off x="660400" y="1511300"/>
            <a:ext cx="11684000" cy="6718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0400" y="609600"/>
            <a:ext cx="11684000" cy="1422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Title Text</a:t>
            </a:r>
          </a:p>
        </p:txBody>
      </p:sp>
      <p:sp>
        <p:nvSpPr>
          <p:cNvPr id="3" name="Shape 3"/>
          <p:cNvSpPr>
            <a:spLocks noGrp="1"/>
          </p:cNvSpPr>
          <p:nvPr>
            <p:ph type="body" idx="1"/>
          </p:nvPr>
        </p:nvSpPr>
        <p:spPr>
          <a:xfrm>
            <a:off x="660400" y="2019300"/>
            <a:ext cx="11684000" cy="671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6311897" y="9258300"/>
            <a:ext cx="352045" cy="4191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iming>
    <p:tnLst>
      <p:par>
        <p:cTn id="1" dur="indefinite" restart="never" nodeType="tmRoot"/>
      </p:par>
    </p:tnLst>
  </p:timing>
  <p:txStyles>
    <p:titleStyle>
      <a:lvl1pPr marL="0" marR="0" indent="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1pPr>
      <a:lvl2pPr marL="0" marR="0" indent="2286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2pPr>
      <a:lvl3pPr marL="0" marR="0" indent="4572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3pPr>
      <a:lvl4pPr marL="0" marR="0" indent="6858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4pPr>
      <a:lvl5pPr marL="0" marR="0" indent="9144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5pPr>
      <a:lvl6pPr marL="0" marR="0" indent="11430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6pPr>
      <a:lvl7pPr marL="0" marR="0" indent="13716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7pPr>
      <a:lvl8pPr marL="0" marR="0" indent="16002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8pPr>
      <a:lvl9pPr marL="0" marR="0" indent="1828800" algn="l" defTabSz="584200" rtl="0" latinLnBrk="0">
        <a:lnSpc>
          <a:spcPct val="100000"/>
        </a:lnSpc>
        <a:spcBef>
          <a:spcPts val="0"/>
        </a:spcBef>
        <a:spcAft>
          <a:spcPts val="0"/>
        </a:spcAft>
        <a:buClrTx/>
        <a:buSzTx/>
        <a:buFontTx/>
        <a:buNone/>
        <a:tabLst/>
        <a:defRPr sz="4500" b="0" i="0" u="none" strike="noStrike" cap="all" spc="720" baseline="0">
          <a:ln>
            <a:noFill/>
          </a:ln>
          <a:solidFill>
            <a:srgbClr val="FFFFFF"/>
          </a:solidFill>
          <a:uFillTx/>
          <a:latin typeface="+mn-lt"/>
          <a:ea typeface="+mn-ea"/>
          <a:cs typeface="+mn-cs"/>
          <a:sym typeface="Avenir Light"/>
        </a:defRPr>
      </a:lvl9pPr>
    </p:titleStyle>
    <p:bodyStyle>
      <a:lvl1pPr marL="4699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1pPr>
      <a:lvl2pPr marL="9398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2pPr>
      <a:lvl3pPr marL="14097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3pPr>
      <a:lvl4pPr marL="18796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4pPr>
      <a:lvl5pPr marL="23495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5pPr>
      <a:lvl6pPr marL="28194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6pPr>
      <a:lvl7pPr marL="32893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7pPr>
      <a:lvl8pPr marL="37592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8pPr>
      <a:lvl9pPr marL="4229100" marR="0" indent="-469900" algn="l" defTabSz="584200" latinLnBrk="0">
        <a:lnSpc>
          <a:spcPct val="100000"/>
        </a:lnSpc>
        <a:spcBef>
          <a:spcPts val="4200"/>
        </a:spcBef>
        <a:spcAft>
          <a:spcPts val="0"/>
        </a:spcAft>
        <a:buClr>
          <a:srgbClr val="646464"/>
        </a:buClr>
        <a:buSzPct val="90000"/>
        <a:buFontTx/>
        <a:buChar char="•"/>
        <a:tabLst/>
        <a:defRPr sz="3600" b="0" i="0" u="none" strike="noStrike" cap="none" spc="0" baseline="0">
          <a:ln>
            <a:noFill/>
          </a:ln>
          <a:solidFill>
            <a:srgbClr val="000000"/>
          </a:solidFill>
          <a:uFillTx/>
          <a:latin typeface="+mn-lt"/>
          <a:ea typeface="+mn-ea"/>
          <a:cs typeface="+mn-cs"/>
          <a:sym typeface="Avenir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venir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gif"/><Relationship Id="rId1" Type="http://schemas.openxmlformats.org/officeDocument/2006/relationships/slideLayout" Target="../slideLayouts/slideLayout1.xml"/><Relationship Id="rId2"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eg"/><Relationship Id="rId9" Type="http://schemas.openxmlformats.org/officeDocument/2006/relationships/image" Target="../media/image33.jpeg"/><Relationship Id="rId10" Type="http://schemas.openxmlformats.org/officeDocument/2006/relationships/image" Target="../media/image34.jpeg"/><Relationship Id="rId11" Type="http://schemas.openxmlformats.org/officeDocument/2006/relationships/image" Target="../media/image35.jpeg"/><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57" name="pasted-image.tif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331652">
            <a:off x="1959877" y="7394269"/>
            <a:ext cx="6233649" cy="1588694"/>
          </a:xfrm>
          <a:prstGeom prst="rect">
            <a:avLst/>
          </a:prstGeom>
          <a:ln w="12700">
            <a:miter lim="400000"/>
          </a:ln>
        </p:spPr>
      </p:pic>
      <p:sp>
        <p:nvSpPr>
          <p:cNvPr id="158" name="Shape 158"/>
          <p:cNvSpPr/>
          <p:nvPr/>
        </p:nvSpPr>
        <p:spPr>
          <a:xfrm>
            <a:off x="0" y="3258912"/>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159" name="Shape 159"/>
          <p:cNvSpPr>
            <a:spLocks noGrp="1"/>
          </p:cNvSpPr>
          <p:nvPr>
            <p:ph type="ctrTitle"/>
          </p:nvPr>
        </p:nvSpPr>
        <p:spPr>
          <a:xfrm>
            <a:off x="686213" y="3211419"/>
            <a:ext cx="11684000" cy="1441187"/>
          </a:xfrm>
          <a:prstGeom prst="rect">
            <a:avLst/>
          </a:prstGeom>
        </p:spPr>
        <p:txBody>
          <a:bodyPr>
            <a:noAutofit/>
          </a:bodyPr>
          <a:lstStyle>
            <a:lvl1pPr algn="ctr" defTabSz="554990">
              <a:defRPr sz="7315" cap="small" spc="1170"/>
            </a:lvl1pPr>
          </a:lstStyle>
          <a:p>
            <a:r>
              <a:rPr sz="6000" dirty="0" smtClean="0"/>
              <a:t>Mu2e</a:t>
            </a:r>
            <a:r>
              <a:rPr lang="en-US" sz="6000" dirty="0" smtClean="0"/>
              <a:t>: Never Say Never</a:t>
            </a:r>
            <a:endParaRPr sz="6000" dirty="0"/>
          </a:p>
        </p:txBody>
      </p:sp>
      <p:sp>
        <p:nvSpPr>
          <p:cNvPr id="160" name="Shape 160"/>
          <p:cNvSpPr>
            <a:spLocks noGrp="1"/>
          </p:cNvSpPr>
          <p:nvPr>
            <p:ph type="subTitle" sz="quarter" idx="1"/>
          </p:nvPr>
        </p:nvSpPr>
        <p:spPr>
          <a:xfrm>
            <a:off x="686213" y="4617054"/>
            <a:ext cx="11684000" cy="2323434"/>
          </a:xfrm>
          <a:prstGeom prst="rect">
            <a:avLst/>
          </a:prstGeom>
        </p:spPr>
        <p:txBody>
          <a:bodyPr>
            <a:normAutofit/>
          </a:bodyPr>
          <a:lstStyle/>
          <a:p>
            <a:pPr algn="r">
              <a:defRPr sz="3200" cap="small" spc="512">
                <a:solidFill>
                  <a:srgbClr val="000000"/>
                </a:solidFill>
              </a:defRPr>
            </a:pPr>
            <a:r>
              <a:rPr dirty="0"/>
              <a:t>Mariel Pettee</a:t>
            </a:r>
          </a:p>
          <a:p>
            <a:pPr algn="r">
              <a:defRPr sz="2800" cap="small" spc="448">
                <a:solidFill>
                  <a:srgbClr val="000000"/>
                </a:solidFill>
              </a:defRPr>
            </a:pPr>
            <a:r>
              <a:rPr dirty="0"/>
              <a:t>Yale </a:t>
            </a:r>
            <a:r>
              <a:rPr dirty="0" smtClean="0"/>
              <a:t>University</a:t>
            </a:r>
            <a:endParaRPr lang="en-US" dirty="0" smtClean="0"/>
          </a:p>
          <a:p>
            <a:pPr algn="r">
              <a:defRPr sz="2800" cap="small" spc="448">
                <a:solidFill>
                  <a:srgbClr val="000000"/>
                </a:solidFill>
              </a:defRPr>
            </a:pPr>
            <a:endParaRPr lang="en-US" dirty="0"/>
          </a:p>
          <a:p>
            <a:pPr algn="r">
              <a:defRPr sz="2800" cap="small" spc="448">
                <a:solidFill>
                  <a:srgbClr val="000000"/>
                </a:solidFill>
              </a:defRPr>
            </a:pPr>
            <a:r>
              <a:rPr lang="en-US" dirty="0" smtClean="0"/>
              <a:t>Eric Prebys</a:t>
            </a:r>
          </a:p>
          <a:p>
            <a:pPr algn="r">
              <a:defRPr sz="2800" cap="small" spc="448">
                <a:solidFill>
                  <a:srgbClr val="000000"/>
                </a:solidFill>
              </a:defRPr>
            </a:pPr>
            <a:r>
              <a:rPr lang="en-US" dirty="0" err="1" smtClean="0"/>
              <a:t>Fermilab</a:t>
            </a:r>
            <a:endParaRPr dirty="0"/>
          </a:p>
        </p:txBody>
      </p:sp>
      <p:pic>
        <p:nvPicPr>
          <p:cNvPr id="162" name="pasted-image.tif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331652">
            <a:off x="1453995" y="6573096"/>
            <a:ext cx="8513095" cy="1287435"/>
          </a:xfrm>
          <a:prstGeom prst="rect">
            <a:avLst/>
          </a:prstGeom>
          <a:ln w="12700">
            <a:miter lim="400000"/>
          </a:ln>
        </p:spPr>
      </p:pic>
      <p:pic>
        <p:nvPicPr>
          <p:cNvPr id="164" name="pasted-image.png"/>
          <p:cNvPicPr>
            <a:picLocks noChangeAspect="1"/>
          </p:cNvPicPr>
          <p:nvPr/>
        </p:nvPicPr>
        <p:blipFill>
          <a:blip r:embed="rId4">
            <a:extLst/>
          </a:blip>
          <a:stretch>
            <a:fillRect/>
          </a:stretch>
        </p:blipFill>
        <p:spPr>
          <a:xfrm rot="331652">
            <a:off x="22383" y="6180918"/>
            <a:ext cx="1458995" cy="1071161"/>
          </a:xfrm>
          <a:prstGeom prst="rect">
            <a:avLst/>
          </a:prstGeom>
          <a:ln w="12700">
            <a:miter lim="400000"/>
          </a:ln>
        </p:spPr>
      </p:pic>
      <p:cxnSp>
        <p:nvCxnSpPr>
          <p:cNvPr id="3" name="Straight Connector 2"/>
          <p:cNvCxnSpPr/>
          <p:nvPr/>
        </p:nvCxnSpPr>
        <p:spPr>
          <a:xfrm flipH="1">
            <a:off x="9034105" y="4831999"/>
            <a:ext cx="3336108" cy="87542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cxnSp>
        <p:nvCxnSpPr>
          <p:cNvPr id="5" name="Straight Connector 4"/>
          <p:cNvCxnSpPr/>
          <p:nvPr/>
        </p:nvCxnSpPr>
        <p:spPr>
          <a:xfrm>
            <a:off x="8269908" y="5419487"/>
            <a:ext cx="914400" cy="91440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flipH="1" flipV="1">
            <a:off x="9034105" y="4831999"/>
            <a:ext cx="3336108" cy="875428"/>
          </a:xfrm>
          <a:prstGeom prst="line">
            <a:avLst/>
          </a:prstGeom>
          <a:noFill/>
          <a:ln w="25400" cap="flat">
            <a:solidFill>
              <a:srgbClr val="FF0000"/>
            </a:solidFill>
            <a:prstDash val="solid"/>
            <a:miter lim="400000"/>
          </a:ln>
          <a:effectLst/>
          <a:sp3d/>
        </p:spPr>
        <p:style>
          <a:lnRef idx="0">
            <a:scrgbClr r="0" g="0" b="0"/>
          </a:lnRef>
          <a:fillRef idx="0">
            <a:scrgbClr r="0" g="0" b="0"/>
          </a:fillRef>
          <a:effectRef idx="0">
            <a:scrgbClr r="0" g="0" b="0"/>
          </a:effectRef>
          <a:fontRef idx="none"/>
        </p:style>
      </p:cxn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6" name="Shape 246"/>
          <p:cNvSpPr/>
          <p:nvPr/>
        </p:nvSpPr>
        <p:spPr>
          <a:xfrm>
            <a:off x="-25813" y="928060"/>
            <a:ext cx="5269491"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grpSp>
        <p:nvGrpSpPr>
          <p:cNvPr id="249" name="Group 249"/>
          <p:cNvGrpSpPr/>
          <p:nvPr/>
        </p:nvGrpSpPr>
        <p:grpSpPr>
          <a:xfrm>
            <a:off x="1490473" y="3596154"/>
            <a:ext cx="2561292" cy="2561292"/>
            <a:chOff x="0" y="0"/>
            <a:chExt cx="2561291" cy="2561291"/>
          </a:xfrm>
        </p:grpSpPr>
        <p:sp>
          <p:nvSpPr>
            <p:cNvPr id="247" name="Shape 247"/>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48" name="Shape 248"/>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252" name="Group 252"/>
          <p:cNvGrpSpPr/>
          <p:nvPr/>
        </p:nvGrpSpPr>
        <p:grpSpPr>
          <a:xfrm>
            <a:off x="8953034" y="3596154"/>
            <a:ext cx="2561293" cy="2561292"/>
            <a:chOff x="0" y="0"/>
            <a:chExt cx="2561291" cy="2561291"/>
          </a:xfrm>
        </p:grpSpPr>
        <p:sp>
          <p:nvSpPr>
            <p:cNvPr id="250" name="Shape 250"/>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51" name="Shape 251"/>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𝑒</a:t>
              </a:r>
              <a:r>
                <a:rPr baseline="30171">
                  <a:latin typeface="Avenir Next"/>
                  <a:ea typeface="Avenir Next"/>
                  <a:cs typeface="Avenir Next"/>
                  <a:sym typeface="Avenir Next"/>
                </a:rPr>
                <a:t>-</a:t>
              </a:r>
            </a:p>
          </p:txBody>
        </p:sp>
      </p:grpSp>
      <p:sp>
        <p:nvSpPr>
          <p:cNvPr id="253" name="Shape 253"/>
          <p:cNvSpPr/>
          <p:nvPr/>
        </p:nvSpPr>
        <p:spPr>
          <a:xfrm>
            <a:off x="1069374" y="1080460"/>
            <a:ext cx="307911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r>
              <a:t>Old News:</a:t>
            </a:r>
          </a:p>
        </p:txBody>
      </p:sp>
      <p:sp>
        <p:nvSpPr>
          <p:cNvPr id="254" name="Shape 254"/>
          <p:cNvSpPr/>
          <p:nvPr/>
        </p:nvSpPr>
        <p:spPr>
          <a:xfrm flipH="1">
            <a:off x="4748246" y="2370974"/>
            <a:ext cx="3536344" cy="2340454"/>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255" name="Shape 255"/>
          <p:cNvSpPr/>
          <p:nvPr/>
        </p:nvSpPr>
        <p:spPr>
          <a:xfrm flipH="1" flipV="1">
            <a:off x="4748246" y="4969066"/>
            <a:ext cx="3536344" cy="2340454"/>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256" name="Shape 256"/>
          <p:cNvSpPr/>
          <p:nvPr/>
        </p:nvSpPr>
        <p:spPr>
          <a:xfrm flipH="1" flipV="1">
            <a:off x="4710147" y="4851127"/>
            <a:ext cx="3824091" cy="1"/>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grpSp>
        <p:nvGrpSpPr>
          <p:cNvPr id="259" name="Group 259"/>
          <p:cNvGrpSpPr/>
          <p:nvPr/>
        </p:nvGrpSpPr>
        <p:grpSpPr>
          <a:xfrm>
            <a:off x="8953034" y="679152"/>
            <a:ext cx="2561294" cy="2561294"/>
            <a:chOff x="0" y="0"/>
            <a:chExt cx="2561292" cy="2561292"/>
          </a:xfrm>
        </p:grpSpPr>
        <p:sp>
          <p:nvSpPr>
            <p:cNvPr id="257" name="Shape 257"/>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258" name="Shape 258"/>
            <p:cNvSpPr/>
            <p:nvPr/>
          </p:nvSpPr>
          <p:spPr>
            <a:xfrm>
              <a:off x="805755" y="233586"/>
              <a:ext cx="1250342"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1">
                      <a:hueOff val="-297087"/>
                      <a:satOff val="11340"/>
                      <a:lumOff val="7366"/>
                    </a:schemeClr>
                  </a:solidFill>
                  <a:latin typeface="Symbol"/>
                  <a:ea typeface="Symbol"/>
                  <a:cs typeface="Symbol"/>
                  <a:sym typeface="Symbol"/>
                </a:defRPr>
              </a:pPr>
              <a:r>
                <a:rPr lang="en-US" dirty="0" smtClean="0"/>
                <a:t>n</a:t>
              </a:r>
              <a:r>
                <a:rPr baseline="-5999" dirty="0" smtClean="0"/>
                <a:t>𝑒</a:t>
              </a:r>
              <a:endParaRPr baseline="-5999" dirty="0"/>
            </a:p>
          </p:txBody>
        </p:sp>
      </p:grpSp>
      <p:grpSp>
        <p:nvGrpSpPr>
          <p:cNvPr id="262" name="Group 262"/>
          <p:cNvGrpSpPr/>
          <p:nvPr/>
        </p:nvGrpSpPr>
        <p:grpSpPr>
          <a:xfrm>
            <a:off x="8953034" y="6513155"/>
            <a:ext cx="2561294" cy="2561294"/>
            <a:chOff x="0" y="0"/>
            <a:chExt cx="2561292" cy="2561292"/>
          </a:xfrm>
        </p:grpSpPr>
        <p:sp>
          <p:nvSpPr>
            <p:cNvPr id="260" name="Shape 260"/>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261" name="Shape 261"/>
            <p:cNvSpPr/>
            <p:nvPr/>
          </p:nvSpPr>
          <p:spPr>
            <a:xfrm>
              <a:off x="782512" y="233586"/>
              <a:ext cx="1296829"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6"/>
                  </a:solidFill>
                  <a:latin typeface="Symbol"/>
                  <a:ea typeface="Symbol"/>
                  <a:cs typeface="Symbol"/>
                  <a:sym typeface="Symbol"/>
                </a:defRPr>
              </a:pPr>
              <a:r>
                <a:rPr lang="en-US" dirty="0" smtClean="0"/>
                <a:t>n</a:t>
              </a:r>
              <a:r>
                <a:rPr baseline="-5999" dirty="0" smtClean="0"/>
                <a:t>𝜇</a:t>
              </a:r>
              <a:endParaRPr baseline="-5999" dirty="0"/>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54"/>
                                        </p:tgtEl>
                                        <p:attrNameLst>
                                          <p:attrName>style.visibility</p:attrName>
                                        </p:attrNameLst>
                                      </p:cBhvr>
                                      <p:to>
                                        <p:strVal val="visible"/>
                                      </p:to>
                                    </p:set>
                                    <p:animEffect transition="in" filter="wipe(left)">
                                      <p:cBhvr>
                                        <p:cTn id="7" dur="1000"/>
                                        <p:tgtEl>
                                          <p:spTgt spid="254"/>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256"/>
                                        </p:tgtEl>
                                        <p:attrNameLst>
                                          <p:attrName>style.visibility</p:attrName>
                                        </p:attrNameLst>
                                      </p:cBhvr>
                                      <p:to>
                                        <p:strVal val="visible"/>
                                      </p:to>
                                    </p:set>
                                    <p:animEffect transition="in" filter="wipe(left)">
                                      <p:cBhvr>
                                        <p:cTn id="11" dur="1000"/>
                                        <p:tgtEl>
                                          <p:spTgt spid="256"/>
                                        </p:tgtEl>
                                      </p:cBhvr>
                                    </p:animEffect>
                                  </p:childTnLst>
                                </p:cTn>
                              </p:par>
                            </p:childTnLst>
                          </p:cTn>
                        </p:par>
                        <p:par>
                          <p:cTn id="12" fill="hold">
                            <p:stCondLst>
                              <p:cond delay="2000"/>
                            </p:stCondLst>
                            <p:childTnLst>
                              <p:par>
                                <p:cTn id="13" presetID="22" presetClass="entr" presetSubtype="8" fill="hold" grpId="3" nodeType="afterEffect">
                                  <p:stCondLst>
                                    <p:cond delay="0"/>
                                  </p:stCondLst>
                                  <p:iterate>
                                    <p:tmAbs val="0"/>
                                  </p:iterate>
                                  <p:childTnLst>
                                    <p:set>
                                      <p:cBhvr>
                                        <p:cTn id="14" fill="hold"/>
                                        <p:tgtEl>
                                          <p:spTgt spid="255"/>
                                        </p:tgtEl>
                                        <p:attrNameLst>
                                          <p:attrName>style.visibility</p:attrName>
                                        </p:attrNameLst>
                                      </p:cBhvr>
                                      <p:to>
                                        <p:strVal val="visible"/>
                                      </p:to>
                                    </p:set>
                                    <p:animEffect transition="in" filter="wipe(left)">
                                      <p:cBhvr>
                                        <p:cTn id="15" dur="1000"/>
                                        <p:tgtEl>
                                          <p:spTgt spid="255"/>
                                        </p:tgtEl>
                                      </p:cBhvr>
                                    </p:animEffect>
                                  </p:childTnLst>
                                </p:cTn>
                              </p:par>
                            </p:childTnLst>
                          </p:cTn>
                        </p:par>
                        <p:par>
                          <p:cTn id="16" fill="hold">
                            <p:stCondLst>
                              <p:cond delay="3000"/>
                            </p:stCondLst>
                            <p:childTnLst>
                              <p:par>
                                <p:cTn id="17" presetID="23" presetClass="entr" presetSubtype="16" fill="hold" grpId="4" nodeType="afterEffect">
                                  <p:stCondLst>
                                    <p:cond delay="0"/>
                                  </p:stCondLst>
                                  <p:iterate>
                                    <p:tmAbs val="0"/>
                                  </p:iterate>
                                  <p:childTnLst>
                                    <p:set>
                                      <p:cBhvr>
                                        <p:cTn id="18" fill="hold"/>
                                        <p:tgtEl>
                                          <p:spTgt spid="259"/>
                                        </p:tgtEl>
                                        <p:attrNameLst>
                                          <p:attrName>style.visibility</p:attrName>
                                        </p:attrNameLst>
                                      </p:cBhvr>
                                      <p:to>
                                        <p:strVal val="visible"/>
                                      </p:to>
                                    </p:set>
                                    <p:anim calcmode="lin" valueType="num">
                                      <p:cBhvr>
                                        <p:cTn id="19" dur="750" fill="hold"/>
                                        <p:tgtEl>
                                          <p:spTgt spid="259"/>
                                        </p:tgtEl>
                                        <p:attrNameLst>
                                          <p:attrName>ppt_w</p:attrName>
                                        </p:attrNameLst>
                                      </p:cBhvr>
                                      <p:tavLst>
                                        <p:tav tm="0">
                                          <p:val>
                                            <p:fltVal val="0"/>
                                          </p:val>
                                        </p:tav>
                                        <p:tav tm="100000">
                                          <p:val>
                                            <p:strVal val="#ppt_w"/>
                                          </p:val>
                                        </p:tav>
                                      </p:tavLst>
                                    </p:anim>
                                    <p:anim calcmode="lin" valueType="num">
                                      <p:cBhvr>
                                        <p:cTn id="20" dur="750" fill="hold"/>
                                        <p:tgtEl>
                                          <p:spTgt spid="259"/>
                                        </p:tgtEl>
                                        <p:attrNameLst>
                                          <p:attrName>ppt_h</p:attrName>
                                        </p:attrNameLst>
                                      </p:cBhvr>
                                      <p:tavLst>
                                        <p:tav tm="0">
                                          <p:val>
                                            <p:fltVal val="0"/>
                                          </p:val>
                                        </p:tav>
                                        <p:tav tm="100000">
                                          <p:val>
                                            <p:strVal val="#ppt_h"/>
                                          </p:val>
                                        </p:tav>
                                      </p:tavLst>
                                    </p:anim>
                                  </p:childTnLst>
                                </p:cTn>
                              </p:par>
                            </p:childTnLst>
                          </p:cTn>
                        </p:par>
                        <p:par>
                          <p:cTn id="21" fill="hold">
                            <p:stCondLst>
                              <p:cond delay="3750"/>
                            </p:stCondLst>
                            <p:childTnLst>
                              <p:par>
                                <p:cTn id="22" presetID="23" presetClass="entr" presetSubtype="16" fill="hold" grpId="5" nodeType="afterEffect">
                                  <p:stCondLst>
                                    <p:cond delay="0"/>
                                  </p:stCondLst>
                                  <p:iterate>
                                    <p:tmAbs val="0"/>
                                  </p:iterate>
                                  <p:childTnLst>
                                    <p:set>
                                      <p:cBhvr>
                                        <p:cTn id="23" fill="hold"/>
                                        <p:tgtEl>
                                          <p:spTgt spid="252"/>
                                        </p:tgtEl>
                                        <p:attrNameLst>
                                          <p:attrName>style.visibility</p:attrName>
                                        </p:attrNameLst>
                                      </p:cBhvr>
                                      <p:to>
                                        <p:strVal val="visible"/>
                                      </p:to>
                                    </p:set>
                                    <p:anim calcmode="lin" valueType="num">
                                      <p:cBhvr>
                                        <p:cTn id="24" dur="750" fill="hold"/>
                                        <p:tgtEl>
                                          <p:spTgt spid="252"/>
                                        </p:tgtEl>
                                        <p:attrNameLst>
                                          <p:attrName>ppt_w</p:attrName>
                                        </p:attrNameLst>
                                      </p:cBhvr>
                                      <p:tavLst>
                                        <p:tav tm="0">
                                          <p:val>
                                            <p:fltVal val="0"/>
                                          </p:val>
                                        </p:tav>
                                        <p:tav tm="100000">
                                          <p:val>
                                            <p:strVal val="#ppt_w"/>
                                          </p:val>
                                        </p:tav>
                                      </p:tavLst>
                                    </p:anim>
                                    <p:anim calcmode="lin" valueType="num">
                                      <p:cBhvr>
                                        <p:cTn id="25" dur="750" fill="hold"/>
                                        <p:tgtEl>
                                          <p:spTgt spid="252"/>
                                        </p:tgtEl>
                                        <p:attrNameLst>
                                          <p:attrName>ppt_h</p:attrName>
                                        </p:attrNameLst>
                                      </p:cBhvr>
                                      <p:tavLst>
                                        <p:tav tm="0">
                                          <p:val>
                                            <p:fltVal val="0"/>
                                          </p:val>
                                        </p:tav>
                                        <p:tav tm="100000">
                                          <p:val>
                                            <p:strVal val="#ppt_h"/>
                                          </p:val>
                                        </p:tav>
                                      </p:tavLst>
                                    </p:anim>
                                  </p:childTnLst>
                                </p:cTn>
                              </p:par>
                            </p:childTnLst>
                          </p:cTn>
                        </p:par>
                        <p:par>
                          <p:cTn id="26" fill="hold">
                            <p:stCondLst>
                              <p:cond delay="4500"/>
                            </p:stCondLst>
                            <p:childTnLst>
                              <p:par>
                                <p:cTn id="27" presetID="23" presetClass="entr" presetSubtype="16" fill="hold" grpId="6" nodeType="afterEffect">
                                  <p:stCondLst>
                                    <p:cond delay="0"/>
                                  </p:stCondLst>
                                  <p:iterate>
                                    <p:tmAbs val="0"/>
                                  </p:iterate>
                                  <p:childTnLst>
                                    <p:set>
                                      <p:cBhvr>
                                        <p:cTn id="28" fill="hold"/>
                                        <p:tgtEl>
                                          <p:spTgt spid="262"/>
                                        </p:tgtEl>
                                        <p:attrNameLst>
                                          <p:attrName>style.visibility</p:attrName>
                                        </p:attrNameLst>
                                      </p:cBhvr>
                                      <p:to>
                                        <p:strVal val="visible"/>
                                      </p:to>
                                    </p:set>
                                    <p:anim calcmode="lin" valueType="num">
                                      <p:cBhvr>
                                        <p:cTn id="29" dur="750" fill="hold"/>
                                        <p:tgtEl>
                                          <p:spTgt spid="262"/>
                                        </p:tgtEl>
                                        <p:attrNameLst>
                                          <p:attrName>ppt_w</p:attrName>
                                        </p:attrNameLst>
                                      </p:cBhvr>
                                      <p:tavLst>
                                        <p:tav tm="0">
                                          <p:val>
                                            <p:fltVal val="0"/>
                                          </p:val>
                                        </p:tav>
                                        <p:tav tm="100000">
                                          <p:val>
                                            <p:strVal val="#ppt_w"/>
                                          </p:val>
                                        </p:tav>
                                      </p:tavLst>
                                    </p:anim>
                                    <p:anim calcmode="lin" valueType="num">
                                      <p:cBhvr>
                                        <p:cTn id="30" dur="750" fill="hold"/>
                                        <p:tgtEl>
                                          <p:spTgt spid="2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5" animBg="1" advAuto="0"/>
      <p:bldP spid="254" grpId="1" animBg="1" advAuto="0"/>
      <p:bldP spid="255" grpId="3" animBg="1" advAuto="0"/>
      <p:bldP spid="256" grpId="2" animBg="1" advAuto="0"/>
      <p:bldP spid="259" grpId="4" animBg="1" advAuto="0"/>
      <p:bldP spid="262"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4" name="Shape 264"/>
          <p:cNvSpPr/>
          <p:nvPr/>
        </p:nvSpPr>
        <p:spPr>
          <a:xfrm>
            <a:off x="-25813" y="928060"/>
            <a:ext cx="6724675"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265" name="Shape 265"/>
          <p:cNvSpPr/>
          <p:nvPr/>
        </p:nvSpPr>
        <p:spPr>
          <a:xfrm>
            <a:off x="849864" y="1080460"/>
            <a:ext cx="4973321"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r>
              <a:t>A new discovery?</a:t>
            </a:r>
          </a:p>
        </p:txBody>
      </p:sp>
      <p:sp>
        <p:nvSpPr>
          <p:cNvPr id="266" name="Shape 266"/>
          <p:cNvSpPr/>
          <p:nvPr/>
        </p:nvSpPr>
        <p:spPr>
          <a:xfrm>
            <a:off x="5142957" y="4148739"/>
            <a:ext cx="2746387" cy="1498141"/>
          </a:xfrm>
          <a:prstGeom prst="rightArrow">
            <a:avLst>
              <a:gd name="adj1" fmla="val 50000"/>
              <a:gd name="adj2" fmla="val 50000"/>
            </a:avLst>
          </a:prstGeom>
          <a:gradFill>
            <a:gsLst>
              <a:gs pos="0">
                <a:schemeClr val="accent6"/>
              </a:gs>
              <a:gs pos="100000">
                <a:schemeClr val="accent1">
                  <a:hueOff val="-297087"/>
                  <a:satOff val="11340"/>
                  <a:lumOff val="7366"/>
                </a:schemeClr>
              </a:gs>
            </a:gsLst>
          </a:gradFill>
          <a:ln w="12700">
            <a:miter lim="400000"/>
          </a:ln>
          <a:effectLst>
            <a:outerShdw blurRad="50800" dist="25400" dir="5400000" rotWithShape="0">
              <a:srgbClr val="000000">
                <a:alpha val="34901"/>
              </a:srgbClr>
            </a:outerShdw>
          </a:effectLst>
        </p:spPr>
        <p:txBody>
          <a:bodyPr lIns="65023" tIns="65023" rIns="65023" bIns="65023"/>
          <a:lstStyle/>
          <a:p>
            <a:pPr algn="l" defTabSz="1300480">
              <a:defRPr sz="2400">
                <a:latin typeface="Calibri"/>
                <a:ea typeface="Calibri"/>
                <a:cs typeface="Calibri"/>
                <a:sym typeface="Calibri"/>
              </a:defRPr>
            </a:pPr>
            <a:endParaRPr/>
          </a:p>
        </p:txBody>
      </p:sp>
      <p:grpSp>
        <p:nvGrpSpPr>
          <p:cNvPr id="269" name="Group 269"/>
          <p:cNvGrpSpPr/>
          <p:nvPr/>
        </p:nvGrpSpPr>
        <p:grpSpPr>
          <a:xfrm>
            <a:off x="1490473" y="3596154"/>
            <a:ext cx="2561292" cy="2561292"/>
            <a:chOff x="0" y="0"/>
            <a:chExt cx="2561291" cy="2561291"/>
          </a:xfrm>
        </p:grpSpPr>
        <p:sp>
          <p:nvSpPr>
            <p:cNvPr id="267" name="Shape 267"/>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68" name="Shape 268"/>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272" name="Group 272"/>
          <p:cNvGrpSpPr/>
          <p:nvPr/>
        </p:nvGrpSpPr>
        <p:grpSpPr>
          <a:xfrm>
            <a:off x="8953034" y="3596154"/>
            <a:ext cx="2561293" cy="2561292"/>
            <a:chOff x="0" y="0"/>
            <a:chExt cx="2561291" cy="2561291"/>
          </a:xfrm>
        </p:grpSpPr>
        <p:sp>
          <p:nvSpPr>
            <p:cNvPr id="270" name="Shape 270"/>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71" name="Shape 271"/>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𝑒</a:t>
              </a:r>
              <a:r>
                <a:rPr baseline="30171">
                  <a:latin typeface="Avenir Next"/>
                  <a:ea typeface="Avenir Next"/>
                  <a:cs typeface="Avenir Next"/>
                  <a:sym typeface="Avenir Next"/>
                </a:rPr>
                <a:t>-</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266"/>
                                        </p:tgtEl>
                                        <p:attrNameLst>
                                          <p:attrName>style.visibility</p:attrName>
                                        </p:attrNameLst>
                                      </p:cBhvr>
                                      <p:to>
                                        <p:strVal val="visible"/>
                                      </p:to>
                                    </p:set>
                                    <p:animEffect transition="in" filter="wipe(left)">
                                      <p:cBhvr>
                                        <p:cTn id="7" dur="1000"/>
                                        <p:tgtEl>
                                          <p:spTgt spid="266"/>
                                        </p:tgtEl>
                                      </p:cBhvr>
                                    </p:animEffect>
                                  </p:childTnLst>
                                </p:cTn>
                              </p:par>
                            </p:childTnLst>
                          </p:cTn>
                        </p:par>
                        <p:par>
                          <p:cTn id="8" fill="hold">
                            <p:stCondLst>
                              <p:cond delay="1000"/>
                            </p:stCondLst>
                            <p:childTnLst>
                              <p:par>
                                <p:cTn id="9" presetID="23" presetClass="entr" presetSubtype="16" fill="hold" grpId="2" nodeType="afterEffect">
                                  <p:stCondLst>
                                    <p:cond delay="0"/>
                                  </p:stCondLst>
                                  <p:iterate>
                                    <p:tmAbs val="0"/>
                                  </p:iterate>
                                  <p:childTnLst>
                                    <p:set>
                                      <p:cBhvr>
                                        <p:cTn id="10" fill="hold"/>
                                        <p:tgtEl>
                                          <p:spTgt spid="272"/>
                                        </p:tgtEl>
                                        <p:attrNameLst>
                                          <p:attrName>style.visibility</p:attrName>
                                        </p:attrNameLst>
                                      </p:cBhvr>
                                      <p:to>
                                        <p:strVal val="visible"/>
                                      </p:to>
                                    </p:set>
                                    <p:anim calcmode="lin" valueType="num">
                                      <p:cBhvr>
                                        <p:cTn id="11" dur="750" fill="hold"/>
                                        <p:tgtEl>
                                          <p:spTgt spid="272"/>
                                        </p:tgtEl>
                                        <p:attrNameLst>
                                          <p:attrName>ppt_w</p:attrName>
                                        </p:attrNameLst>
                                      </p:cBhvr>
                                      <p:tavLst>
                                        <p:tav tm="0">
                                          <p:val>
                                            <p:fltVal val="0"/>
                                          </p:val>
                                        </p:tav>
                                        <p:tav tm="100000">
                                          <p:val>
                                            <p:strVal val="#ppt_w"/>
                                          </p:val>
                                        </p:tav>
                                      </p:tavLst>
                                    </p:anim>
                                    <p:anim calcmode="lin" valueType="num">
                                      <p:cBhvr>
                                        <p:cTn id="12" dur="750" fill="hold"/>
                                        <p:tgtEl>
                                          <p:spTgt spid="27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1" animBg="1" advAuto="0"/>
      <p:bldP spid="272"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nvSpPr>
        <p:spPr>
          <a:xfrm>
            <a:off x="3921252" y="4476750"/>
            <a:ext cx="5162297"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It’s not gonna happen.</a:t>
            </a:r>
          </a:p>
        </p:txBody>
      </p:sp>
      <p:pic>
        <p:nvPicPr>
          <p:cNvPr id="275" name="pasted-image.png"/>
          <p:cNvPicPr>
            <a:picLocks noChangeAspect="1"/>
          </p:cNvPicPr>
          <p:nvPr/>
        </p:nvPicPr>
        <p:blipFill>
          <a:blip r:embed="rId2">
            <a:extLst/>
          </a:blip>
          <a:stretch>
            <a:fillRect/>
          </a:stretch>
        </p:blipFill>
        <p:spPr>
          <a:xfrm>
            <a:off x="3695367" y="2723640"/>
            <a:ext cx="5614066" cy="3736258"/>
          </a:xfrm>
          <a:prstGeom prst="rect">
            <a:avLst/>
          </a:prstGeom>
          <a:ln w="12700">
            <a:miter lim="400000"/>
          </a:ln>
        </p:spPr>
      </p:pic>
      <p:pic>
        <p:nvPicPr>
          <p:cNvPr id="276" name="pasted-image.png"/>
          <p:cNvPicPr>
            <a:picLocks noChangeAspect="1"/>
          </p:cNvPicPr>
          <p:nvPr/>
        </p:nvPicPr>
        <p:blipFill>
          <a:blip r:embed="rId3">
            <a:extLst/>
          </a:blip>
          <a:stretch>
            <a:fillRect/>
          </a:stretch>
        </p:blipFill>
        <p:spPr>
          <a:xfrm>
            <a:off x="-706978" y="3707203"/>
            <a:ext cx="5614065" cy="2339194"/>
          </a:xfrm>
          <a:prstGeom prst="rect">
            <a:avLst/>
          </a:prstGeom>
          <a:ln w="12700">
            <a:miter lim="400000"/>
          </a:ln>
        </p:spPr>
      </p:pic>
      <p:pic>
        <p:nvPicPr>
          <p:cNvPr id="277" name="pasted-image.png"/>
          <p:cNvPicPr>
            <a:picLocks noChangeAspect="1"/>
          </p:cNvPicPr>
          <p:nvPr/>
        </p:nvPicPr>
        <p:blipFill>
          <a:blip r:embed="rId3">
            <a:extLst/>
          </a:blip>
          <a:stretch>
            <a:fillRect/>
          </a:stretch>
        </p:blipFill>
        <p:spPr>
          <a:xfrm>
            <a:off x="829762" y="1209243"/>
            <a:ext cx="5614065" cy="2339194"/>
          </a:xfrm>
          <a:prstGeom prst="rect">
            <a:avLst/>
          </a:prstGeom>
          <a:ln w="12700">
            <a:miter lim="400000"/>
          </a:ln>
        </p:spPr>
      </p:pic>
      <p:pic>
        <p:nvPicPr>
          <p:cNvPr id="278" name="pasted-image.png"/>
          <p:cNvPicPr>
            <a:picLocks noChangeAspect="1"/>
          </p:cNvPicPr>
          <p:nvPr/>
        </p:nvPicPr>
        <p:blipFill>
          <a:blip r:embed="rId3">
            <a:extLst/>
          </a:blip>
          <a:stretch>
            <a:fillRect/>
          </a:stretch>
        </p:blipFill>
        <p:spPr>
          <a:xfrm>
            <a:off x="-208994" y="6403021"/>
            <a:ext cx="5614066" cy="2339195"/>
          </a:xfrm>
          <a:prstGeom prst="rect">
            <a:avLst/>
          </a:prstGeom>
          <a:ln w="12700">
            <a:miter lim="400000"/>
          </a:ln>
        </p:spPr>
      </p:pic>
      <p:pic>
        <p:nvPicPr>
          <p:cNvPr id="279" name="pasted-image.png"/>
          <p:cNvPicPr>
            <a:picLocks noChangeAspect="1"/>
          </p:cNvPicPr>
          <p:nvPr/>
        </p:nvPicPr>
        <p:blipFill>
          <a:blip r:embed="rId3">
            <a:extLst/>
          </a:blip>
          <a:stretch>
            <a:fillRect/>
          </a:stretch>
        </p:blipFill>
        <p:spPr>
          <a:xfrm>
            <a:off x="5649217" y="7064568"/>
            <a:ext cx="5614065" cy="2339194"/>
          </a:xfrm>
          <a:prstGeom prst="rect">
            <a:avLst/>
          </a:prstGeom>
          <a:ln w="12700">
            <a:miter lim="400000"/>
          </a:ln>
        </p:spPr>
      </p:pic>
      <p:pic>
        <p:nvPicPr>
          <p:cNvPr id="280" name="pasted-image.png"/>
          <p:cNvPicPr>
            <a:picLocks noChangeAspect="1"/>
          </p:cNvPicPr>
          <p:nvPr/>
        </p:nvPicPr>
        <p:blipFill>
          <a:blip r:embed="rId3">
            <a:extLst/>
          </a:blip>
          <a:stretch>
            <a:fillRect/>
          </a:stretch>
        </p:blipFill>
        <p:spPr>
          <a:xfrm>
            <a:off x="2536289" y="7243919"/>
            <a:ext cx="5614065" cy="2339194"/>
          </a:xfrm>
          <a:prstGeom prst="rect">
            <a:avLst/>
          </a:prstGeom>
          <a:ln w="12700">
            <a:miter lim="400000"/>
          </a:ln>
        </p:spPr>
      </p:pic>
      <p:pic>
        <p:nvPicPr>
          <p:cNvPr id="281" name="pasted-image.png"/>
          <p:cNvPicPr>
            <a:picLocks noChangeAspect="1"/>
          </p:cNvPicPr>
          <p:nvPr/>
        </p:nvPicPr>
        <p:blipFill>
          <a:blip r:embed="rId3">
            <a:extLst/>
          </a:blip>
          <a:stretch>
            <a:fillRect/>
          </a:stretch>
        </p:blipFill>
        <p:spPr>
          <a:xfrm>
            <a:off x="3695367" y="705034"/>
            <a:ext cx="5614066" cy="2339195"/>
          </a:xfrm>
          <a:prstGeom prst="rect">
            <a:avLst/>
          </a:prstGeom>
          <a:ln w="12700">
            <a:miter lim="400000"/>
          </a:ln>
        </p:spPr>
      </p:pic>
      <p:pic>
        <p:nvPicPr>
          <p:cNvPr id="282" name="pasted-image.png"/>
          <p:cNvPicPr>
            <a:picLocks noChangeAspect="1"/>
          </p:cNvPicPr>
          <p:nvPr/>
        </p:nvPicPr>
        <p:blipFill>
          <a:blip r:embed="rId3">
            <a:extLst/>
          </a:blip>
          <a:stretch>
            <a:fillRect/>
          </a:stretch>
        </p:blipFill>
        <p:spPr>
          <a:xfrm>
            <a:off x="6218059" y="1209243"/>
            <a:ext cx="5614066" cy="2339194"/>
          </a:xfrm>
          <a:prstGeom prst="rect">
            <a:avLst/>
          </a:prstGeom>
          <a:ln w="12700">
            <a:miter lim="400000"/>
          </a:ln>
        </p:spPr>
      </p:pic>
      <p:pic>
        <p:nvPicPr>
          <p:cNvPr id="283" name="pasted-image.png"/>
          <p:cNvPicPr>
            <a:picLocks noChangeAspect="1"/>
          </p:cNvPicPr>
          <p:nvPr/>
        </p:nvPicPr>
        <p:blipFill>
          <a:blip r:embed="rId3">
            <a:extLst/>
          </a:blip>
          <a:stretch>
            <a:fillRect/>
          </a:stretch>
        </p:blipFill>
        <p:spPr>
          <a:xfrm>
            <a:off x="8048248" y="2188971"/>
            <a:ext cx="5614065" cy="2339194"/>
          </a:xfrm>
          <a:prstGeom prst="rect">
            <a:avLst/>
          </a:prstGeom>
          <a:ln w="12700">
            <a:miter lim="400000"/>
          </a:ln>
        </p:spPr>
      </p:pic>
      <p:pic>
        <p:nvPicPr>
          <p:cNvPr id="284" name="pasted-image.png"/>
          <p:cNvPicPr>
            <a:picLocks noChangeAspect="1"/>
          </p:cNvPicPr>
          <p:nvPr/>
        </p:nvPicPr>
        <p:blipFill>
          <a:blip r:embed="rId3">
            <a:extLst/>
          </a:blip>
          <a:stretch>
            <a:fillRect/>
          </a:stretch>
        </p:blipFill>
        <p:spPr>
          <a:xfrm>
            <a:off x="8048248" y="5047218"/>
            <a:ext cx="5614065" cy="2339195"/>
          </a:xfrm>
          <a:prstGeom prst="rect">
            <a:avLst/>
          </a:prstGeom>
          <a:ln w="12700">
            <a:miter lim="400000"/>
          </a:ln>
        </p:spPr>
      </p:pic>
      <p:pic>
        <p:nvPicPr>
          <p:cNvPr id="285" name="pasted-image.png"/>
          <p:cNvPicPr>
            <a:picLocks noChangeAspect="1"/>
          </p:cNvPicPr>
          <p:nvPr/>
        </p:nvPicPr>
        <p:blipFill>
          <a:blip r:embed="rId4">
            <a:extLst/>
          </a:blip>
          <a:stretch>
            <a:fillRect/>
          </a:stretch>
        </p:blipFill>
        <p:spPr>
          <a:xfrm rot="928059" flipH="1">
            <a:off x="-2301451" y="-53210"/>
            <a:ext cx="12420601" cy="4864101"/>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281"/>
                                        </p:tgtEl>
                                        <p:attrNameLst>
                                          <p:attrName>style.visibility</p:attrName>
                                        </p:attrNameLst>
                                      </p:cBhvr>
                                      <p:to>
                                        <p:strVal val="visible"/>
                                      </p:to>
                                    </p:set>
                                    <p:anim calcmode="lin" valueType="num">
                                      <p:cBhvr>
                                        <p:cTn id="7" dur="249" fill="hold"/>
                                        <p:tgtEl>
                                          <p:spTgt spid="281"/>
                                        </p:tgtEl>
                                        <p:attrNameLst>
                                          <p:attrName>ppt_w</p:attrName>
                                        </p:attrNameLst>
                                      </p:cBhvr>
                                      <p:tavLst>
                                        <p:tav tm="0">
                                          <p:val>
                                            <p:fltVal val="0"/>
                                          </p:val>
                                        </p:tav>
                                        <p:tav tm="100000">
                                          <p:val>
                                            <p:strVal val="#ppt_w"/>
                                          </p:val>
                                        </p:tav>
                                      </p:tavLst>
                                    </p:anim>
                                    <p:anim calcmode="lin" valueType="num">
                                      <p:cBhvr>
                                        <p:cTn id="8" dur="249" fill="hold"/>
                                        <p:tgtEl>
                                          <p:spTgt spid="281"/>
                                        </p:tgtEl>
                                        <p:attrNameLst>
                                          <p:attrName>ppt_h</p:attrName>
                                        </p:attrNameLst>
                                      </p:cBhvr>
                                      <p:tavLst>
                                        <p:tav tm="0">
                                          <p:val>
                                            <p:fltVal val="0"/>
                                          </p:val>
                                        </p:tav>
                                        <p:tav tm="100000">
                                          <p:val>
                                            <p:strVal val="#ppt_h"/>
                                          </p:val>
                                        </p:tav>
                                      </p:tavLst>
                                    </p:anim>
                                  </p:childTnLst>
                                </p:cTn>
                              </p:par>
                            </p:childTnLst>
                          </p:cTn>
                        </p:par>
                        <p:par>
                          <p:cTn id="9" fill="hold">
                            <p:stCondLst>
                              <p:cond delay="249"/>
                            </p:stCondLst>
                            <p:childTnLst>
                              <p:par>
                                <p:cTn id="10" presetID="23" presetClass="entr" presetSubtype="16" fill="hold" grpId="2" nodeType="afterEffect">
                                  <p:stCondLst>
                                    <p:cond delay="0"/>
                                  </p:stCondLst>
                                  <p:iterate>
                                    <p:tmAbs val="0"/>
                                  </p:iterate>
                                  <p:childTnLst>
                                    <p:set>
                                      <p:cBhvr>
                                        <p:cTn id="11" fill="hold"/>
                                        <p:tgtEl>
                                          <p:spTgt spid="282"/>
                                        </p:tgtEl>
                                        <p:attrNameLst>
                                          <p:attrName>style.visibility</p:attrName>
                                        </p:attrNameLst>
                                      </p:cBhvr>
                                      <p:to>
                                        <p:strVal val="visible"/>
                                      </p:to>
                                    </p:set>
                                    <p:anim calcmode="lin" valueType="num">
                                      <p:cBhvr>
                                        <p:cTn id="12" dur="249" fill="hold"/>
                                        <p:tgtEl>
                                          <p:spTgt spid="282"/>
                                        </p:tgtEl>
                                        <p:attrNameLst>
                                          <p:attrName>ppt_w</p:attrName>
                                        </p:attrNameLst>
                                      </p:cBhvr>
                                      <p:tavLst>
                                        <p:tav tm="0">
                                          <p:val>
                                            <p:fltVal val="0"/>
                                          </p:val>
                                        </p:tav>
                                        <p:tav tm="100000">
                                          <p:val>
                                            <p:strVal val="#ppt_w"/>
                                          </p:val>
                                        </p:tav>
                                      </p:tavLst>
                                    </p:anim>
                                    <p:anim calcmode="lin" valueType="num">
                                      <p:cBhvr>
                                        <p:cTn id="13" dur="249" fill="hold"/>
                                        <p:tgtEl>
                                          <p:spTgt spid="282"/>
                                        </p:tgtEl>
                                        <p:attrNameLst>
                                          <p:attrName>ppt_h</p:attrName>
                                        </p:attrNameLst>
                                      </p:cBhvr>
                                      <p:tavLst>
                                        <p:tav tm="0">
                                          <p:val>
                                            <p:fltVal val="0"/>
                                          </p:val>
                                        </p:tav>
                                        <p:tav tm="100000">
                                          <p:val>
                                            <p:strVal val="#ppt_h"/>
                                          </p:val>
                                        </p:tav>
                                      </p:tavLst>
                                    </p:anim>
                                  </p:childTnLst>
                                </p:cTn>
                              </p:par>
                            </p:childTnLst>
                          </p:cTn>
                        </p:par>
                        <p:par>
                          <p:cTn id="14" fill="hold">
                            <p:stCondLst>
                              <p:cond delay="498"/>
                            </p:stCondLst>
                            <p:childTnLst>
                              <p:par>
                                <p:cTn id="15" presetID="23" presetClass="entr" presetSubtype="16" fill="hold" grpId="3" nodeType="afterEffect">
                                  <p:stCondLst>
                                    <p:cond delay="0"/>
                                  </p:stCondLst>
                                  <p:iterate>
                                    <p:tmAbs val="0"/>
                                  </p:iterate>
                                  <p:childTnLst>
                                    <p:set>
                                      <p:cBhvr>
                                        <p:cTn id="16" fill="hold"/>
                                        <p:tgtEl>
                                          <p:spTgt spid="277"/>
                                        </p:tgtEl>
                                        <p:attrNameLst>
                                          <p:attrName>style.visibility</p:attrName>
                                        </p:attrNameLst>
                                      </p:cBhvr>
                                      <p:to>
                                        <p:strVal val="visible"/>
                                      </p:to>
                                    </p:set>
                                    <p:anim calcmode="lin" valueType="num">
                                      <p:cBhvr>
                                        <p:cTn id="17" dur="249" fill="hold"/>
                                        <p:tgtEl>
                                          <p:spTgt spid="277"/>
                                        </p:tgtEl>
                                        <p:attrNameLst>
                                          <p:attrName>ppt_w</p:attrName>
                                        </p:attrNameLst>
                                      </p:cBhvr>
                                      <p:tavLst>
                                        <p:tav tm="0">
                                          <p:val>
                                            <p:fltVal val="0"/>
                                          </p:val>
                                        </p:tav>
                                        <p:tav tm="100000">
                                          <p:val>
                                            <p:strVal val="#ppt_w"/>
                                          </p:val>
                                        </p:tav>
                                      </p:tavLst>
                                    </p:anim>
                                    <p:anim calcmode="lin" valueType="num">
                                      <p:cBhvr>
                                        <p:cTn id="18" dur="249" fill="hold"/>
                                        <p:tgtEl>
                                          <p:spTgt spid="277"/>
                                        </p:tgtEl>
                                        <p:attrNameLst>
                                          <p:attrName>ppt_h</p:attrName>
                                        </p:attrNameLst>
                                      </p:cBhvr>
                                      <p:tavLst>
                                        <p:tav tm="0">
                                          <p:val>
                                            <p:fltVal val="0"/>
                                          </p:val>
                                        </p:tav>
                                        <p:tav tm="100000">
                                          <p:val>
                                            <p:strVal val="#ppt_h"/>
                                          </p:val>
                                        </p:tav>
                                      </p:tavLst>
                                    </p:anim>
                                  </p:childTnLst>
                                </p:cTn>
                              </p:par>
                            </p:childTnLst>
                          </p:cTn>
                        </p:par>
                        <p:par>
                          <p:cTn id="19" fill="hold">
                            <p:stCondLst>
                              <p:cond delay="747"/>
                            </p:stCondLst>
                            <p:childTnLst>
                              <p:par>
                                <p:cTn id="20" presetID="23" presetClass="entr" presetSubtype="16" fill="hold" grpId="4" nodeType="afterEffect">
                                  <p:stCondLst>
                                    <p:cond delay="0"/>
                                  </p:stCondLst>
                                  <p:iterate>
                                    <p:tmAbs val="0"/>
                                  </p:iterate>
                                  <p:childTnLst>
                                    <p:set>
                                      <p:cBhvr>
                                        <p:cTn id="21" fill="hold"/>
                                        <p:tgtEl>
                                          <p:spTgt spid="283"/>
                                        </p:tgtEl>
                                        <p:attrNameLst>
                                          <p:attrName>style.visibility</p:attrName>
                                        </p:attrNameLst>
                                      </p:cBhvr>
                                      <p:to>
                                        <p:strVal val="visible"/>
                                      </p:to>
                                    </p:set>
                                    <p:anim calcmode="lin" valueType="num">
                                      <p:cBhvr>
                                        <p:cTn id="22" dur="249" fill="hold"/>
                                        <p:tgtEl>
                                          <p:spTgt spid="283"/>
                                        </p:tgtEl>
                                        <p:attrNameLst>
                                          <p:attrName>ppt_w</p:attrName>
                                        </p:attrNameLst>
                                      </p:cBhvr>
                                      <p:tavLst>
                                        <p:tav tm="0">
                                          <p:val>
                                            <p:fltVal val="0"/>
                                          </p:val>
                                        </p:tav>
                                        <p:tav tm="100000">
                                          <p:val>
                                            <p:strVal val="#ppt_w"/>
                                          </p:val>
                                        </p:tav>
                                      </p:tavLst>
                                    </p:anim>
                                    <p:anim calcmode="lin" valueType="num">
                                      <p:cBhvr>
                                        <p:cTn id="23" dur="249" fill="hold"/>
                                        <p:tgtEl>
                                          <p:spTgt spid="283"/>
                                        </p:tgtEl>
                                        <p:attrNameLst>
                                          <p:attrName>ppt_h</p:attrName>
                                        </p:attrNameLst>
                                      </p:cBhvr>
                                      <p:tavLst>
                                        <p:tav tm="0">
                                          <p:val>
                                            <p:fltVal val="0"/>
                                          </p:val>
                                        </p:tav>
                                        <p:tav tm="100000">
                                          <p:val>
                                            <p:strVal val="#ppt_h"/>
                                          </p:val>
                                        </p:tav>
                                      </p:tavLst>
                                    </p:anim>
                                  </p:childTnLst>
                                </p:cTn>
                              </p:par>
                            </p:childTnLst>
                          </p:cTn>
                        </p:par>
                        <p:par>
                          <p:cTn id="24" fill="hold">
                            <p:stCondLst>
                              <p:cond delay="996"/>
                            </p:stCondLst>
                            <p:childTnLst>
                              <p:par>
                                <p:cTn id="25" presetID="23" presetClass="entr" presetSubtype="16" fill="hold" grpId="5" nodeType="afterEffect">
                                  <p:stCondLst>
                                    <p:cond delay="0"/>
                                  </p:stCondLst>
                                  <p:iterate>
                                    <p:tmAbs val="0"/>
                                  </p:iterate>
                                  <p:childTnLst>
                                    <p:set>
                                      <p:cBhvr>
                                        <p:cTn id="26" fill="hold"/>
                                        <p:tgtEl>
                                          <p:spTgt spid="276"/>
                                        </p:tgtEl>
                                        <p:attrNameLst>
                                          <p:attrName>style.visibility</p:attrName>
                                        </p:attrNameLst>
                                      </p:cBhvr>
                                      <p:to>
                                        <p:strVal val="visible"/>
                                      </p:to>
                                    </p:set>
                                    <p:anim calcmode="lin" valueType="num">
                                      <p:cBhvr>
                                        <p:cTn id="27" dur="249" fill="hold"/>
                                        <p:tgtEl>
                                          <p:spTgt spid="276"/>
                                        </p:tgtEl>
                                        <p:attrNameLst>
                                          <p:attrName>ppt_w</p:attrName>
                                        </p:attrNameLst>
                                      </p:cBhvr>
                                      <p:tavLst>
                                        <p:tav tm="0">
                                          <p:val>
                                            <p:fltVal val="0"/>
                                          </p:val>
                                        </p:tav>
                                        <p:tav tm="100000">
                                          <p:val>
                                            <p:strVal val="#ppt_w"/>
                                          </p:val>
                                        </p:tav>
                                      </p:tavLst>
                                    </p:anim>
                                    <p:anim calcmode="lin" valueType="num">
                                      <p:cBhvr>
                                        <p:cTn id="28" dur="249" fill="hold"/>
                                        <p:tgtEl>
                                          <p:spTgt spid="276"/>
                                        </p:tgtEl>
                                        <p:attrNameLst>
                                          <p:attrName>ppt_h</p:attrName>
                                        </p:attrNameLst>
                                      </p:cBhvr>
                                      <p:tavLst>
                                        <p:tav tm="0">
                                          <p:val>
                                            <p:fltVal val="0"/>
                                          </p:val>
                                        </p:tav>
                                        <p:tav tm="100000">
                                          <p:val>
                                            <p:strVal val="#ppt_h"/>
                                          </p:val>
                                        </p:tav>
                                      </p:tavLst>
                                    </p:anim>
                                  </p:childTnLst>
                                </p:cTn>
                              </p:par>
                            </p:childTnLst>
                          </p:cTn>
                        </p:par>
                        <p:par>
                          <p:cTn id="29" fill="hold">
                            <p:stCondLst>
                              <p:cond delay="1245"/>
                            </p:stCondLst>
                            <p:childTnLst>
                              <p:par>
                                <p:cTn id="30" presetID="23" presetClass="entr" presetSubtype="16" fill="hold" grpId="6" nodeType="afterEffect">
                                  <p:stCondLst>
                                    <p:cond delay="0"/>
                                  </p:stCondLst>
                                  <p:iterate>
                                    <p:tmAbs val="0"/>
                                  </p:iterate>
                                  <p:childTnLst>
                                    <p:set>
                                      <p:cBhvr>
                                        <p:cTn id="31" fill="hold"/>
                                        <p:tgtEl>
                                          <p:spTgt spid="284"/>
                                        </p:tgtEl>
                                        <p:attrNameLst>
                                          <p:attrName>style.visibility</p:attrName>
                                        </p:attrNameLst>
                                      </p:cBhvr>
                                      <p:to>
                                        <p:strVal val="visible"/>
                                      </p:to>
                                    </p:set>
                                    <p:anim calcmode="lin" valueType="num">
                                      <p:cBhvr>
                                        <p:cTn id="32" dur="249" fill="hold"/>
                                        <p:tgtEl>
                                          <p:spTgt spid="284"/>
                                        </p:tgtEl>
                                        <p:attrNameLst>
                                          <p:attrName>ppt_w</p:attrName>
                                        </p:attrNameLst>
                                      </p:cBhvr>
                                      <p:tavLst>
                                        <p:tav tm="0">
                                          <p:val>
                                            <p:fltVal val="0"/>
                                          </p:val>
                                        </p:tav>
                                        <p:tav tm="100000">
                                          <p:val>
                                            <p:strVal val="#ppt_w"/>
                                          </p:val>
                                        </p:tav>
                                      </p:tavLst>
                                    </p:anim>
                                    <p:anim calcmode="lin" valueType="num">
                                      <p:cBhvr>
                                        <p:cTn id="33" dur="249" fill="hold"/>
                                        <p:tgtEl>
                                          <p:spTgt spid="284"/>
                                        </p:tgtEl>
                                        <p:attrNameLst>
                                          <p:attrName>ppt_h</p:attrName>
                                        </p:attrNameLst>
                                      </p:cBhvr>
                                      <p:tavLst>
                                        <p:tav tm="0">
                                          <p:val>
                                            <p:fltVal val="0"/>
                                          </p:val>
                                        </p:tav>
                                        <p:tav tm="100000">
                                          <p:val>
                                            <p:strVal val="#ppt_h"/>
                                          </p:val>
                                        </p:tav>
                                      </p:tavLst>
                                    </p:anim>
                                  </p:childTnLst>
                                </p:cTn>
                              </p:par>
                            </p:childTnLst>
                          </p:cTn>
                        </p:par>
                        <p:par>
                          <p:cTn id="34" fill="hold">
                            <p:stCondLst>
                              <p:cond delay="1494"/>
                            </p:stCondLst>
                            <p:childTnLst>
                              <p:par>
                                <p:cTn id="35" presetID="23" presetClass="entr" presetSubtype="16" fill="hold" grpId="7" nodeType="afterEffect">
                                  <p:stCondLst>
                                    <p:cond delay="0"/>
                                  </p:stCondLst>
                                  <p:iterate>
                                    <p:tmAbs val="0"/>
                                  </p:iterate>
                                  <p:childTnLst>
                                    <p:set>
                                      <p:cBhvr>
                                        <p:cTn id="36" fill="hold"/>
                                        <p:tgtEl>
                                          <p:spTgt spid="278"/>
                                        </p:tgtEl>
                                        <p:attrNameLst>
                                          <p:attrName>style.visibility</p:attrName>
                                        </p:attrNameLst>
                                      </p:cBhvr>
                                      <p:to>
                                        <p:strVal val="visible"/>
                                      </p:to>
                                    </p:set>
                                    <p:anim calcmode="lin" valueType="num">
                                      <p:cBhvr>
                                        <p:cTn id="37" dur="249" fill="hold"/>
                                        <p:tgtEl>
                                          <p:spTgt spid="278"/>
                                        </p:tgtEl>
                                        <p:attrNameLst>
                                          <p:attrName>ppt_w</p:attrName>
                                        </p:attrNameLst>
                                      </p:cBhvr>
                                      <p:tavLst>
                                        <p:tav tm="0">
                                          <p:val>
                                            <p:fltVal val="0"/>
                                          </p:val>
                                        </p:tav>
                                        <p:tav tm="100000">
                                          <p:val>
                                            <p:strVal val="#ppt_w"/>
                                          </p:val>
                                        </p:tav>
                                      </p:tavLst>
                                    </p:anim>
                                    <p:anim calcmode="lin" valueType="num">
                                      <p:cBhvr>
                                        <p:cTn id="38" dur="249" fill="hold"/>
                                        <p:tgtEl>
                                          <p:spTgt spid="278"/>
                                        </p:tgtEl>
                                        <p:attrNameLst>
                                          <p:attrName>ppt_h</p:attrName>
                                        </p:attrNameLst>
                                      </p:cBhvr>
                                      <p:tavLst>
                                        <p:tav tm="0">
                                          <p:val>
                                            <p:fltVal val="0"/>
                                          </p:val>
                                        </p:tav>
                                        <p:tav tm="100000">
                                          <p:val>
                                            <p:strVal val="#ppt_h"/>
                                          </p:val>
                                        </p:tav>
                                      </p:tavLst>
                                    </p:anim>
                                  </p:childTnLst>
                                </p:cTn>
                              </p:par>
                            </p:childTnLst>
                          </p:cTn>
                        </p:par>
                        <p:par>
                          <p:cTn id="39" fill="hold">
                            <p:stCondLst>
                              <p:cond delay="1743"/>
                            </p:stCondLst>
                            <p:childTnLst>
                              <p:par>
                                <p:cTn id="40" presetID="23" presetClass="entr" presetSubtype="16" fill="hold" grpId="8" nodeType="afterEffect">
                                  <p:stCondLst>
                                    <p:cond delay="0"/>
                                  </p:stCondLst>
                                  <p:iterate>
                                    <p:tmAbs val="0"/>
                                  </p:iterate>
                                  <p:childTnLst>
                                    <p:set>
                                      <p:cBhvr>
                                        <p:cTn id="41" fill="hold"/>
                                        <p:tgtEl>
                                          <p:spTgt spid="279"/>
                                        </p:tgtEl>
                                        <p:attrNameLst>
                                          <p:attrName>style.visibility</p:attrName>
                                        </p:attrNameLst>
                                      </p:cBhvr>
                                      <p:to>
                                        <p:strVal val="visible"/>
                                      </p:to>
                                    </p:set>
                                    <p:anim calcmode="lin" valueType="num">
                                      <p:cBhvr>
                                        <p:cTn id="42" dur="249" fill="hold"/>
                                        <p:tgtEl>
                                          <p:spTgt spid="279"/>
                                        </p:tgtEl>
                                        <p:attrNameLst>
                                          <p:attrName>ppt_w</p:attrName>
                                        </p:attrNameLst>
                                      </p:cBhvr>
                                      <p:tavLst>
                                        <p:tav tm="0">
                                          <p:val>
                                            <p:fltVal val="0"/>
                                          </p:val>
                                        </p:tav>
                                        <p:tav tm="100000">
                                          <p:val>
                                            <p:strVal val="#ppt_w"/>
                                          </p:val>
                                        </p:tav>
                                      </p:tavLst>
                                    </p:anim>
                                    <p:anim calcmode="lin" valueType="num">
                                      <p:cBhvr>
                                        <p:cTn id="43" dur="249" fill="hold"/>
                                        <p:tgtEl>
                                          <p:spTgt spid="279"/>
                                        </p:tgtEl>
                                        <p:attrNameLst>
                                          <p:attrName>ppt_h</p:attrName>
                                        </p:attrNameLst>
                                      </p:cBhvr>
                                      <p:tavLst>
                                        <p:tav tm="0">
                                          <p:val>
                                            <p:fltVal val="0"/>
                                          </p:val>
                                        </p:tav>
                                        <p:tav tm="100000">
                                          <p:val>
                                            <p:strVal val="#ppt_h"/>
                                          </p:val>
                                        </p:tav>
                                      </p:tavLst>
                                    </p:anim>
                                  </p:childTnLst>
                                </p:cTn>
                              </p:par>
                            </p:childTnLst>
                          </p:cTn>
                        </p:par>
                        <p:par>
                          <p:cTn id="44" fill="hold">
                            <p:stCondLst>
                              <p:cond delay="1992"/>
                            </p:stCondLst>
                            <p:childTnLst>
                              <p:par>
                                <p:cTn id="45" presetID="23" presetClass="entr" presetSubtype="16" fill="hold" grpId="9" nodeType="afterEffect">
                                  <p:stCondLst>
                                    <p:cond delay="0"/>
                                  </p:stCondLst>
                                  <p:iterate>
                                    <p:tmAbs val="0"/>
                                  </p:iterate>
                                  <p:childTnLst>
                                    <p:set>
                                      <p:cBhvr>
                                        <p:cTn id="46" fill="hold"/>
                                        <p:tgtEl>
                                          <p:spTgt spid="280"/>
                                        </p:tgtEl>
                                        <p:attrNameLst>
                                          <p:attrName>style.visibility</p:attrName>
                                        </p:attrNameLst>
                                      </p:cBhvr>
                                      <p:to>
                                        <p:strVal val="visible"/>
                                      </p:to>
                                    </p:set>
                                    <p:anim calcmode="lin" valueType="num">
                                      <p:cBhvr>
                                        <p:cTn id="47" dur="249" fill="hold"/>
                                        <p:tgtEl>
                                          <p:spTgt spid="280"/>
                                        </p:tgtEl>
                                        <p:attrNameLst>
                                          <p:attrName>ppt_w</p:attrName>
                                        </p:attrNameLst>
                                      </p:cBhvr>
                                      <p:tavLst>
                                        <p:tav tm="0">
                                          <p:val>
                                            <p:fltVal val="0"/>
                                          </p:val>
                                        </p:tav>
                                        <p:tav tm="100000">
                                          <p:val>
                                            <p:strVal val="#ppt_w"/>
                                          </p:val>
                                        </p:tav>
                                      </p:tavLst>
                                    </p:anim>
                                    <p:anim calcmode="lin" valueType="num">
                                      <p:cBhvr>
                                        <p:cTn id="48" dur="249" fill="hold"/>
                                        <p:tgtEl>
                                          <p:spTgt spid="280"/>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9" fill="hold" grpId="10" nodeType="clickEffect">
                                  <p:stCondLst>
                                    <p:cond delay="0"/>
                                  </p:stCondLst>
                                  <p:iterate>
                                    <p:tmAbs val="0"/>
                                  </p:iterate>
                                  <p:childTnLst>
                                    <p:set>
                                      <p:cBhvr>
                                        <p:cTn id="52" fill="hold"/>
                                        <p:tgtEl>
                                          <p:spTgt spid="285"/>
                                        </p:tgtEl>
                                        <p:attrNameLst>
                                          <p:attrName>style.visibility</p:attrName>
                                        </p:attrNameLst>
                                      </p:cBhvr>
                                      <p:to>
                                        <p:strVal val="visible"/>
                                      </p:to>
                                    </p:set>
                                    <p:anim calcmode="lin" valueType="num">
                                      <p:cBhvr>
                                        <p:cTn id="53" dur="300" fill="hold"/>
                                        <p:tgtEl>
                                          <p:spTgt spid="285"/>
                                        </p:tgtEl>
                                        <p:attrNameLst>
                                          <p:attrName>ppt_x</p:attrName>
                                        </p:attrNameLst>
                                      </p:cBhvr>
                                      <p:tavLst>
                                        <p:tav tm="0">
                                          <p:val>
                                            <p:strVal val="0-#ppt_w/2"/>
                                          </p:val>
                                        </p:tav>
                                        <p:tav tm="100000">
                                          <p:val>
                                            <p:strVal val="#ppt_x"/>
                                          </p:val>
                                        </p:tav>
                                      </p:tavLst>
                                    </p:anim>
                                    <p:anim calcmode="lin" valueType="num">
                                      <p:cBhvr>
                                        <p:cTn id="54" dur="300" fill="hold"/>
                                        <p:tgtEl>
                                          <p:spTgt spid="285"/>
                                        </p:tgtEl>
                                        <p:attrNameLst>
                                          <p:attrName>ppt_y</p:attrName>
                                        </p:attrNameLst>
                                      </p:cBhvr>
                                      <p:tavLst>
                                        <p:tav tm="0">
                                          <p:val>
                                            <p:strVal val="0-#ppt_h/2"/>
                                          </p:val>
                                        </p:tav>
                                        <p:tav tm="100000">
                                          <p:val>
                                            <p:strVal val="#ppt_y"/>
                                          </p:val>
                                        </p:tav>
                                      </p:tavLst>
                                    </p:anim>
                                  </p:childTnLst>
                                </p:cTn>
                              </p:par>
                            </p:childTnLst>
                          </p:cTn>
                        </p:par>
                        <p:par>
                          <p:cTn id="55" fill="hold">
                            <p:stCondLst>
                              <p:cond delay="300"/>
                            </p:stCondLst>
                            <p:childTnLst>
                              <p:par>
                                <p:cTn id="56" presetID="22" presetClass="exit" presetSubtype="4" fill="hold" grpId="11" nodeType="afterEffect">
                                  <p:stCondLst>
                                    <p:cond delay="0"/>
                                  </p:stCondLst>
                                  <p:iterate>
                                    <p:tmAbs val="0"/>
                                  </p:iterate>
                                  <p:childTnLst>
                                    <p:animEffect transition="out" filter="wipe(down)">
                                      <p:cBhvr>
                                        <p:cTn id="57" dur="2500" fill="hold"/>
                                        <p:tgtEl>
                                          <p:spTgt spid="285"/>
                                        </p:tgtEl>
                                      </p:cBhvr>
                                    </p:animEffect>
                                    <p:set>
                                      <p:cBhvr>
                                        <p:cTn id="58" fill="hold">
                                          <p:stCondLst>
                                            <p:cond delay="2499"/>
                                          </p:stCondLst>
                                        </p:cTn>
                                        <p:tgtEl>
                                          <p:spTgt spid="285"/>
                                        </p:tgtEl>
                                        <p:attrNameLst>
                                          <p:attrName>style.visibility</p:attrName>
                                        </p:attrNameLst>
                                      </p:cBhvr>
                                      <p:to>
                                        <p:strVal val="hidden"/>
                                      </p:to>
                                    </p:set>
                                  </p:childTnLst>
                                </p:cTn>
                              </p:par>
                            </p:childTnLst>
                          </p:cTn>
                        </p:par>
                        <p:par>
                          <p:cTn id="59" fill="hold">
                            <p:stCondLst>
                              <p:cond delay="2800"/>
                            </p:stCondLst>
                            <p:childTnLst>
                              <p:par>
                                <p:cTn id="60" presetID="22" presetClass="exit" presetSubtype="4" fill="hold" grpId="12" nodeType="afterEffect">
                                  <p:stCondLst>
                                    <p:cond delay="0"/>
                                  </p:stCondLst>
                                  <p:iterate>
                                    <p:tmAbs val="0"/>
                                  </p:iterate>
                                  <p:childTnLst>
                                    <p:animEffect transition="out" filter="wipe(down)">
                                      <p:cBhvr>
                                        <p:cTn id="61" dur="2500" fill="hold"/>
                                        <p:tgtEl>
                                          <p:spTgt spid="275"/>
                                        </p:tgtEl>
                                      </p:cBhvr>
                                    </p:animEffect>
                                    <p:set>
                                      <p:cBhvr>
                                        <p:cTn id="62" fill="hold">
                                          <p:stCondLst>
                                            <p:cond delay="2499"/>
                                          </p:stCondLst>
                                        </p:cTn>
                                        <p:tgtEl>
                                          <p:spTgt spid="2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12" animBg="1" advAuto="0"/>
      <p:bldP spid="276" grpId="5" animBg="1" advAuto="0"/>
      <p:bldP spid="277" grpId="3" animBg="1" advAuto="0"/>
      <p:bldP spid="278" grpId="7" animBg="1" advAuto="0"/>
      <p:bldP spid="279" grpId="8" animBg="1" advAuto="0"/>
      <p:bldP spid="280" grpId="9" animBg="1" advAuto="0"/>
      <p:bldP spid="281" grpId="1" animBg="1" advAuto="0"/>
      <p:bldP spid="282" grpId="2" animBg="1" advAuto="0"/>
      <p:bldP spid="283" grpId="4" animBg="1" advAuto="0"/>
      <p:bldP spid="284" grpId="6" animBg="1" advAuto="0"/>
      <p:bldP spid="285" grpId="10" animBg="1" advAuto="0"/>
      <p:bldP spid="285" grpId="1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3945791" y="4476834"/>
            <a:ext cx="4978909"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Dark matter? Gravity?</a:t>
            </a:r>
          </a:p>
        </p:txBody>
      </p:sp>
      <p:pic>
        <p:nvPicPr>
          <p:cNvPr id="288" name="pasted-image.png"/>
          <p:cNvPicPr>
            <a:picLocks noChangeAspect="1"/>
          </p:cNvPicPr>
          <p:nvPr/>
        </p:nvPicPr>
        <p:blipFill>
          <a:blip r:embed="rId2">
            <a:extLst/>
          </a:blip>
          <a:stretch>
            <a:fillRect/>
          </a:stretch>
        </p:blipFill>
        <p:spPr>
          <a:xfrm>
            <a:off x="-1071554" y="-172502"/>
            <a:ext cx="15147908" cy="10098604"/>
          </a:xfrm>
          <a:prstGeom prst="rect">
            <a:avLst/>
          </a:prstGeom>
          <a:ln w="12700">
            <a:miter lim="400000"/>
          </a:ln>
        </p:spPr>
      </p:pic>
      <p:sp>
        <p:nvSpPr>
          <p:cNvPr id="289" name="Shape 289"/>
          <p:cNvSpPr/>
          <p:nvPr/>
        </p:nvSpPr>
        <p:spPr>
          <a:xfrm>
            <a:off x="-25813" y="7592361"/>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290" name="Shape 290"/>
          <p:cNvSpPr>
            <a:spLocks noGrp="1"/>
          </p:cNvSpPr>
          <p:nvPr>
            <p:ph type="title" idx="4294967295"/>
          </p:nvPr>
        </p:nvSpPr>
        <p:spPr>
          <a:xfrm>
            <a:off x="650239" y="7414561"/>
            <a:ext cx="11704322" cy="1625601"/>
          </a:xfrm>
          <a:prstGeom prst="rect">
            <a:avLst/>
          </a:prstGeom>
        </p:spPr>
        <p:txBody>
          <a:bodyPr lIns="130026" tIns="130026" rIns="130026" bIns="130026" anchor="ctr"/>
          <a:lstStyle>
            <a:lvl1pPr algn="ctr">
              <a:defRPr>
                <a:latin typeface="Avenir Next"/>
                <a:ea typeface="Avenir Next"/>
                <a:cs typeface="Avenir Next"/>
                <a:sym typeface="Avenir Next"/>
              </a:defRPr>
            </a:lvl1pPr>
          </a:lstStyle>
          <a:p>
            <a:r>
              <a:t>gravity? Dark matter?</a:t>
            </a:r>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25813" y="-8247"/>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320" name="Shape 320"/>
          <p:cNvSpPr/>
          <p:nvPr/>
        </p:nvSpPr>
        <p:spPr>
          <a:xfrm>
            <a:off x="21815" y="250579"/>
            <a:ext cx="12725112" cy="685314"/>
          </a:xfrm>
          <a:prstGeom prst="rect">
            <a:avLst/>
          </a:prstGeom>
          <a:ln w="12700">
            <a:miter lim="400000"/>
          </a:ln>
          <a:extLst>
            <a:ext uri="{C572A759-6A51-4108-AA02-DFA0A04FC94B}">
              <ma14:wrappingTextBoxFlag xmlns:ma14="http://schemas.microsoft.com/office/mac/drawingml/2011/main" val="1"/>
            </a:ext>
          </a:extLst>
        </p:spPr>
        <p:txBody>
          <a:bodyPr wrap="square" lIns="65023" tIns="65023" rIns="65023" bIns="65023">
            <a:spAutoFit/>
          </a:bodyPr>
          <a:lstStyle>
            <a:lvl1pPr>
              <a:spcBef>
                <a:spcPts val="4200"/>
              </a:spcBef>
              <a:defRPr sz="3600"/>
            </a:lvl1pPr>
          </a:lstStyle>
          <a:p>
            <a:r>
              <a:rPr lang="en-US" dirty="0" smtClean="0"/>
              <a:t>The Elusive Neutrino</a:t>
            </a:r>
            <a:endParaRPr dirty="0"/>
          </a:p>
        </p:txBody>
      </p:sp>
      <p:sp>
        <p:nvSpPr>
          <p:cNvPr id="2" name="Rectangle 1"/>
          <p:cNvSpPr/>
          <p:nvPr/>
        </p:nvSpPr>
        <p:spPr>
          <a:xfrm>
            <a:off x="2477729" y="3028336"/>
            <a:ext cx="7482348" cy="4739149"/>
          </a:xfrm>
          <a:prstGeom prst="rect">
            <a:avLst/>
          </a:prstGeom>
          <a:solidFill>
            <a:schemeClr val="accent1">
              <a:hueOff val="450000"/>
              <a:satOff val="-18071"/>
              <a:lumOff val="-14609"/>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cxnSp>
        <p:nvCxnSpPr>
          <p:cNvPr id="4" name="Straight Arrow Connector 3"/>
          <p:cNvCxnSpPr/>
          <p:nvPr/>
        </p:nvCxnSpPr>
        <p:spPr>
          <a:xfrm>
            <a:off x="2458065" y="8249265"/>
            <a:ext cx="7502012" cy="19664"/>
          </a:xfrm>
          <a:prstGeom prst="straightConnector1">
            <a:avLst/>
          </a:prstGeom>
          <a:noFill/>
          <a:ln w="25400" cap="flat">
            <a:solidFill>
              <a:schemeClr val="bg1"/>
            </a:solidFill>
            <a:prstDash val="solid"/>
            <a:miter lim="400000"/>
            <a:headEnd type="arrow"/>
            <a:tailEnd type="arrow"/>
          </a:ln>
          <a:effectLst/>
          <a:sp3d/>
        </p:spPr>
        <p:style>
          <a:lnRef idx="0">
            <a:scrgbClr r="0" g="0" b="0"/>
          </a:lnRef>
          <a:fillRef idx="0">
            <a:scrgbClr r="0" g="0" b="0"/>
          </a:fillRef>
          <a:effectRef idx="0">
            <a:scrgbClr r="0" g="0" b="0"/>
          </a:effectRef>
          <a:fontRef idx="none"/>
        </p:style>
      </p:cxnSp>
      <p:sp>
        <p:nvSpPr>
          <p:cNvPr id="6" name="TextBox 5"/>
          <p:cNvSpPr txBox="1"/>
          <p:nvPr/>
        </p:nvSpPr>
        <p:spPr>
          <a:xfrm>
            <a:off x="2993922" y="8391636"/>
            <a:ext cx="644996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mtClean="0">
                <a:solidFill>
                  <a:schemeClr val="bg1"/>
                </a:solidFill>
              </a:rPr>
              <a:t>One Light Year of Lead</a:t>
            </a:r>
            <a:endParaRPr kumimoji="0" lang="en-US" sz="4000" b="0" i="0" u="none" strike="noStrike" cap="none" spc="0" normalizeH="0" baseline="0" dirty="0">
              <a:ln>
                <a:noFill/>
              </a:ln>
              <a:solidFill>
                <a:schemeClr val="bg1"/>
              </a:solidFill>
              <a:effectLst/>
              <a:uFillTx/>
              <a:sym typeface="Avenir Light"/>
            </a:endParaRPr>
          </a:p>
        </p:txBody>
      </p:sp>
      <p:cxnSp>
        <p:nvCxnSpPr>
          <p:cNvPr id="34" name="Straight Arrow Connector 33"/>
          <p:cNvCxnSpPr/>
          <p:nvPr/>
        </p:nvCxnSpPr>
        <p:spPr>
          <a:xfrm>
            <a:off x="599768" y="4434348"/>
            <a:ext cx="11582400" cy="29497"/>
          </a:xfrm>
          <a:prstGeom prst="straightConnector1">
            <a:avLst/>
          </a:prstGeom>
          <a:noFill/>
          <a:ln w="25400" cap="flat">
            <a:solidFill>
              <a:srgbClr val="FF0000"/>
            </a:solidFill>
            <a:prstDash val="dash"/>
            <a:miter lim="400000"/>
            <a:headEnd type="none"/>
            <a:tailEnd type="arrow"/>
          </a:ln>
          <a:effectLst/>
          <a:sp3d/>
        </p:spPr>
        <p:style>
          <a:lnRef idx="0">
            <a:scrgbClr r="0" g="0" b="0"/>
          </a:lnRef>
          <a:fillRef idx="0">
            <a:scrgbClr r="0" g="0" b="0"/>
          </a:fillRef>
          <a:effectRef idx="0">
            <a:scrgbClr r="0" g="0" b="0"/>
          </a:effectRef>
          <a:fontRef idx="none"/>
        </p:style>
      </p:cxnSp>
      <p:sp>
        <p:nvSpPr>
          <p:cNvPr id="9" name="TextBox 8"/>
          <p:cNvSpPr txBox="1"/>
          <p:nvPr/>
        </p:nvSpPr>
        <p:spPr>
          <a:xfrm>
            <a:off x="255638" y="3745700"/>
            <a:ext cx="20057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dirty="0" smtClean="0">
                <a:solidFill>
                  <a:srgbClr val="FF0000"/>
                </a:solidFill>
              </a:rPr>
              <a:t>neutrino</a:t>
            </a:r>
            <a:endParaRPr kumimoji="0" lang="en-US" sz="4000" b="0" i="0" u="none" strike="noStrike" cap="none" spc="0" normalizeH="0" baseline="0" dirty="0">
              <a:ln>
                <a:noFill/>
              </a:ln>
              <a:solidFill>
                <a:srgbClr val="FF0000"/>
              </a:solidFill>
              <a:effectLst/>
              <a:uFillTx/>
              <a:sym typeface="Avenir Light"/>
            </a:endParaRPr>
          </a:p>
        </p:txBody>
      </p:sp>
    </p:spTree>
    <p:extLst>
      <p:ext uri="{BB962C8B-B14F-4D97-AF65-F5344CB8AC3E}">
        <p14:creationId xmlns:p14="http://schemas.microsoft.com/office/powerpoint/2010/main" val="588719641"/>
      </p:ext>
    </p:extLst>
  </p:cSld>
  <p:clrMapOvr>
    <a:masterClrMapping/>
  </p:clrMapOvr>
  <p:transition spd="slow"/>
  <p:timing>
    <p:tnLst>
      <p:par>
        <p:cTn id="1" dur="indefinite" restart="never" fill="hold"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pasted-image.png"/>
          <p:cNvPicPr>
            <a:picLocks noChangeAspect="1"/>
          </p:cNvPicPr>
          <p:nvPr/>
        </p:nvPicPr>
        <p:blipFill>
          <a:blip r:embed="rId2">
            <a:extLst/>
          </a:blip>
          <a:stretch>
            <a:fillRect/>
          </a:stretch>
        </p:blipFill>
        <p:spPr>
          <a:xfrm>
            <a:off x="6482394" y="5087059"/>
            <a:ext cx="4040385" cy="1248592"/>
          </a:xfrm>
          <a:prstGeom prst="rect">
            <a:avLst/>
          </a:prstGeom>
          <a:ln w="12700">
            <a:miter lim="400000"/>
          </a:ln>
        </p:spPr>
      </p:pic>
      <p:grpSp>
        <p:nvGrpSpPr>
          <p:cNvPr id="295" name="Group 295"/>
          <p:cNvGrpSpPr/>
          <p:nvPr/>
        </p:nvGrpSpPr>
        <p:grpSpPr>
          <a:xfrm>
            <a:off x="5221754" y="3596154"/>
            <a:ext cx="2561292" cy="2561292"/>
            <a:chOff x="0" y="0"/>
            <a:chExt cx="2561291" cy="2561291"/>
          </a:xfrm>
        </p:grpSpPr>
        <p:sp>
          <p:nvSpPr>
            <p:cNvPr id="293" name="Shape 293"/>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94" name="Shape 294"/>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pic>
        <p:nvPicPr>
          <p:cNvPr id="296" name="pasted-image.png"/>
          <p:cNvPicPr>
            <a:picLocks noChangeAspect="1"/>
          </p:cNvPicPr>
          <p:nvPr/>
        </p:nvPicPr>
        <p:blipFill>
          <a:blip r:embed="rId3">
            <a:extLst/>
          </a:blip>
          <a:stretch>
            <a:fillRect/>
          </a:stretch>
        </p:blipFill>
        <p:spPr>
          <a:xfrm>
            <a:off x="-915789" y="-338240"/>
            <a:ext cx="13550300" cy="10840240"/>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292"/>
                                        </p:tgtEl>
                                        <p:attrNameLst>
                                          <p:attrName>style.visibility</p:attrName>
                                        </p:attrNameLst>
                                      </p:cBhvr>
                                      <p:to>
                                        <p:strVal val="visible"/>
                                      </p:to>
                                    </p:set>
                                    <p:anim calcmode="lin" valueType="num">
                                      <p:cBhvr>
                                        <p:cTn id="7" dur="1000" fill="hold"/>
                                        <p:tgtEl>
                                          <p:spTgt spid="292"/>
                                        </p:tgtEl>
                                        <p:attrNameLst>
                                          <p:attrName>ppt_x</p:attrName>
                                        </p:attrNameLst>
                                      </p:cBhvr>
                                      <p:tavLst>
                                        <p:tav tm="0">
                                          <p:val>
                                            <p:strVal val="#ppt_x"/>
                                          </p:val>
                                        </p:tav>
                                        <p:tav tm="100000">
                                          <p:val>
                                            <p:strVal val="#ppt_x"/>
                                          </p:val>
                                        </p:tav>
                                      </p:tavLst>
                                    </p:anim>
                                    <p:anim calcmode="lin" valueType="num">
                                      <p:cBhvr>
                                        <p:cTn id="8" dur="1000" fill="hold"/>
                                        <p:tgtEl>
                                          <p:spTgt spid="29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fill="hold" grpId="2" nodeType="afterEffect">
                                  <p:stCondLst>
                                    <p:cond delay="0"/>
                                  </p:stCondLst>
                                  <p:iterate>
                                    <p:tmAbs val="0"/>
                                  </p:iterate>
                                  <p:childTnLst>
                                    <p:set>
                                      <p:cBhvr>
                                        <p:cTn id="11" fill="hold"/>
                                        <p:tgtEl>
                                          <p:spTgt spid="296"/>
                                        </p:tgtEl>
                                        <p:attrNameLst>
                                          <p:attrName>style.visibility</p:attrName>
                                        </p:attrNameLst>
                                      </p:cBhvr>
                                      <p:to>
                                        <p:strVal val="visible"/>
                                      </p:to>
                                    </p:set>
                                    <p:anim calcmode="lin" valueType="num">
                                      <p:cBhvr>
                                        <p:cTn id="12" dur="1000" fill="hold"/>
                                        <p:tgtEl>
                                          <p:spTgt spid="296"/>
                                        </p:tgtEl>
                                        <p:attrNameLst>
                                          <p:attrName>ppt_x</p:attrName>
                                        </p:attrNameLst>
                                      </p:cBhvr>
                                      <p:tavLst>
                                        <p:tav tm="0">
                                          <p:val>
                                            <p:strVal val="#ppt_x"/>
                                          </p:val>
                                        </p:tav>
                                        <p:tav tm="100000">
                                          <p:val>
                                            <p:strVal val="#ppt_x"/>
                                          </p:val>
                                        </p:tav>
                                      </p:tavLst>
                                    </p:anim>
                                    <p:anim calcmode="lin" valueType="num">
                                      <p:cBhvr>
                                        <p:cTn id="13" dur="1000" fill="hold"/>
                                        <p:tgtEl>
                                          <p:spTgt spid="2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P spid="296"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98" name="pasted-image.png"/>
          <p:cNvPicPr>
            <a:picLocks noChangeAspect="1"/>
          </p:cNvPicPr>
          <p:nvPr/>
        </p:nvPicPr>
        <p:blipFill>
          <a:blip r:embed="rId2">
            <a:extLst/>
          </a:blip>
          <a:stretch>
            <a:fillRect/>
          </a:stretch>
        </p:blipFill>
        <p:spPr>
          <a:xfrm>
            <a:off x="7893922" y="793750"/>
            <a:ext cx="4838701" cy="8166100"/>
          </a:xfrm>
          <a:prstGeom prst="rect">
            <a:avLst/>
          </a:prstGeom>
          <a:ln w="12700">
            <a:miter lim="400000"/>
          </a:ln>
        </p:spPr>
      </p:pic>
      <p:pic>
        <p:nvPicPr>
          <p:cNvPr id="299" name="pasted-image.png"/>
          <p:cNvPicPr>
            <a:picLocks noChangeAspect="1"/>
          </p:cNvPicPr>
          <p:nvPr/>
        </p:nvPicPr>
        <p:blipFill>
          <a:blip r:embed="rId3">
            <a:extLst/>
          </a:blip>
          <a:stretch>
            <a:fillRect/>
          </a:stretch>
        </p:blipFill>
        <p:spPr>
          <a:xfrm>
            <a:off x="432976" y="1199243"/>
            <a:ext cx="7721601" cy="4699000"/>
          </a:xfrm>
          <a:prstGeom prst="rect">
            <a:avLst/>
          </a:prstGeom>
          <a:ln w="12700">
            <a:miter lim="400000"/>
          </a:ln>
        </p:spPr>
      </p:pic>
      <p:sp>
        <p:nvSpPr>
          <p:cNvPr id="2" name="TextBox 1"/>
          <p:cNvSpPr txBox="1"/>
          <p:nvPr/>
        </p:nvSpPr>
        <p:spPr>
          <a:xfrm rot="577627">
            <a:off x="512749" y="6639087"/>
            <a:ext cx="7432442"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4800" dirty="0" smtClean="0">
                <a:solidFill>
                  <a:schemeClr val="bg1"/>
                </a:solidFill>
                <a:latin typeface="Bradley Hand" charset="0"/>
                <a:ea typeface="Bradley Hand" charset="0"/>
                <a:cs typeface="Bradley Hand" charset="0"/>
              </a:rPr>
              <a:t>Note: Replace </a:t>
            </a:r>
            <a:r>
              <a:rPr lang="en-US" sz="4800" dirty="0" err="1" smtClean="0">
                <a:solidFill>
                  <a:schemeClr val="bg1"/>
                </a:solidFill>
                <a:latin typeface="Bradley Hand" charset="0"/>
                <a:ea typeface="Bradley Hand" charset="0"/>
                <a:cs typeface="Bradley Hand" charset="0"/>
              </a:rPr>
              <a:t>Pokemon</a:t>
            </a:r>
            <a:r>
              <a:rPr lang="en-US" sz="4800" dirty="0" smtClean="0">
                <a:solidFill>
                  <a:schemeClr val="bg1"/>
                </a:solidFill>
                <a:latin typeface="Bradley Hand" charset="0"/>
                <a:ea typeface="Bradley Hand" charset="0"/>
                <a:cs typeface="Bradley Hand" charset="0"/>
              </a:rPr>
              <a:t> Go with something about Cubs</a:t>
            </a:r>
            <a:endParaRPr kumimoji="0" lang="en-US" sz="4800" b="0" i="0" u="none" strike="noStrike" cap="none" spc="0" normalizeH="0" baseline="0" dirty="0">
              <a:ln>
                <a:noFill/>
              </a:ln>
              <a:solidFill>
                <a:srgbClr val="FFFFFF"/>
              </a:solidFill>
              <a:effectLst/>
              <a:uFillTx/>
              <a:latin typeface="Bradley Hand" charset="0"/>
              <a:ea typeface="Bradley Hand" charset="0"/>
              <a:cs typeface="Bradley Hand" charset="0"/>
              <a:sym typeface="Avenir Light"/>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 name="pasted-image.png"/>
          <p:cNvPicPr>
            <a:picLocks noChangeAspect="1"/>
          </p:cNvPicPr>
          <p:nvPr/>
        </p:nvPicPr>
        <p:blipFill>
          <a:blip r:embed="rId2">
            <a:extLst/>
          </a:blip>
          <a:stretch>
            <a:fillRect/>
          </a:stretch>
        </p:blipFill>
        <p:spPr>
          <a:xfrm>
            <a:off x="6426239" y="3119749"/>
            <a:ext cx="5946752" cy="5933895"/>
          </a:xfrm>
          <a:prstGeom prst="rect">
            <a:avLst/>
          </a:prstGeom>
          <a:ln w="12700">
            <a:miter lim="400000"/>
          </a:ln>
        </p:spPr>
      </p:pic>
      <p:grpSp>
        <p:nvGrpSpPr>
          <p:cNvPr id="304" name="Group 304"/>
          <p:cNvGrpSpPr/>
          <p:nvPr/>
        </p:nvGrpSpPr>
        <p:grpSpPr>
          <a:xfrm>
            <a:off x="8118969" y="4634909"/>
            <a:ext cx="2561293" cy="2561293"/>
            <a:chOff x="0" y="0"/>
            <a:chExt cx="2561291" cy="2561291"/>
          </a:xfrm>
        </p:grpSpPr>
        <p:sp>
          <p:nvSpPr>
            <p:cNvPr id="302" name="Shape 302"/>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03" name="Shape 303"/>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307" name="Group 307"/>
          <p:cNvGrpSpPr/>
          <p:nvPr/>
        </p:nvGrpSpPr>
        <p:grpSpPr>
          <a:xfrm>
            <a:off x="10051426" y="10029884"/>
            <a:ext cx="2561292" cy="2561293"/>
            <a:chOff x="0" y="0"/>
            <a:chExt cx="2561291" cy="2561291"/>
          </a:xfrm>
        </p:grpSpPr>
        <p:sp>
          <p:nvSpPr>
            <p:cNvPr id="305" name="Shape 305"/>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06" name="Shape 306"/>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310" name="Group 310"/>
          <p:cNvGrpSpPr/>
          <p:nvPr/>
        </p:nvGrpSpPr>
        <p:grpSpPr>
          <a:xfrm>
            <a:off x="13266621" y="4634909"/>
            <a:ext cx="2561292" cy="2561293"/>
            <a:chOff x="0" y="0"/>
            <a:chExt cx="2561291" cy="2561291"/>
          </a:xfrm>
        </p:grpSpPr>
        <p:sp>
          <p:nvSpPr>
            <p:cNvPr id="308" name="Shape 308"/>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09" name="Shape 309"/>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313" name="Group 313"/>
          <p:cNvGrpSpPr/>
          <p:nvPr/>
        </p:nvGrpSpPr>
        <p:grpSpPr>
          <a:xfrm>
            <a:off x="13736535" y="7952373"/>
            <a:ext cx="2561292" cy="2561293"/>
            <a:chOff x="0" y="0"/>
            <a:chExt cx="2561291" cy="2561291"/>
          </a:xfrm>
        </p:grpSpPr>
        <p:sp>
          <p:nvSpPr>
            <p:cNvPr id="311" name="Shape 311"/>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12" name="Shape 312"/>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1" nodeType="afterEffect">
                                  <p:stCondLst>
                                    <p:cond delay="2000"/>
                                  </p:stCondLst>
                                  <p:iterate>
                                    <p:tmAbs val="0"/>
                                  </p:iterate>
                                  <p:childTnLst>
                                    <p:set>
                                      <p:cBhvr>
                                        <p:cTn id="6" fill="hold"/>
                                        <p:tgtEl>
                                          <p:spTgt spid="304"/>
                                        </p:tgtEl>
                                        <p:attrNameLst>
                                          <p:attrName>style.visibility</p:attrName>
                                        </p:attrNameLst>
                                      </p:cBhvr>
                                      <p:to>
                                        <p:strVal val="visible"/>
                                      </p:to>
                                    </p:set>
                                    <p:anim calcmode="lin" valueType="num">
                                      <p:cBhvr>
                                        <p:cTn id="7" dur="600" fill="hold"/>
                                        <p:tgtEl>
                                          <p:spTgt spid="304"/>
                                        </p:tgtEl>
                                        <p:attrNameLst>
                                          <p:attrName>ppt_x</p:attrName>
                                        </p:attrNameLst>
                                      </p:cBhvr>
                                      <p:tavLst>
                                        <p:tav tm="0">
                                          <p:val>
                                            <p:strVal val="0-#ppt_w/2"/>
                                          </p:val>
                                        </p:tav>
                                        <p:tav tm="100000">
                                          <p:val>
                                            <p:strVal val="#ppt_x"/>
                                          </p:val>
                                        </p:tav>
                                      </p:tavLst>
                                    </p:anim>
                                    <p:anim calcmode="lin" valueType="num">
                                      <p:cBhvr>
                                        <p:cTn id="8" dur="600" fill="hold"/>
                                        <p:tgtEl>
                                          <p:spTgt spid="304"/>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 presetClass="entr" presetSubtype="9" fill="hold" grpId="2" nodeType="afterEffect">
                                  <p:stCondLst>
                                    <p:cond delay="0"/>
                                  </p:stCondLst>
                                  <p:iterate>
                                    <p:tmAbs val="0"/>
                                  </p:iterate>
                                  <p:childTnLst>
                                    <p:set>
                                      <p:cBhvr>
                                        <p:cTn id="11" fill="hold"/>
                                        <p:tgtEl>
                                          <p:spTgt spid="307"/>
                                        </p:tgtEl>
                                        <p:attrNameLst>
                                          <p:attrName>style.visibility</p:attrName>
                                        </p:attrNameLst>
                                      </p:cBhvr>
                                      <p:to>
                                        <p:strVal val="visible"/>
                                      </p:to>
                                    </p:set>
                                    <p:anim calcmode="lin" valueType="num">
                                      <p:cBhvr>
                                        <p:cTn id="12" dur="600" fill="hold"/>
                                        <p:tgtEl>
                                          <p:spTgt spid="307"/>
                                        </p:tgtEl>
                                        <p:attrNameLst>
                                          <p:attrName>ppt_x</p:attrName>
                                        </p:attrNameLst>
                                      </p:cBhvr>
                                      <p:tavLst>
                                        <p:tav tm="0">
                                          <p:val>
                                            <p:strVal val="0-#ppt_w/2"/>
                                          </p:val>
                                        </p:tav>
                                        <p:tav tm="100000">
                                          <p:val>
                                            <p:strVal val="#ppt_x"/>
                                          </p:val>
                                        </p:tav>
                                      </p:tavLst>
                                    </p:anim>
                                    <p:anim calcmode="lin" valueType="num">
                                      <p:cBhvr>
                                        <p:cTn id="13" dur="600" fill="hold"/>
                                        <p:tgtEl>
                                          <p:spTgt spid="307"/>
                                        </p:tgtEl>
                                        <p:attrNameLst>
                                          <p:attrName>ppt_y</p:attrName>
                                        </p:attrNameLst>
                                      </p:cBhvr>
                                      <p:tavLst>
                                        <p:tav tm="0">
                                          <p:val>
                                            <p:strVal val="0-#ppt_h/2"/>
                                          </p:val>
                                        </p:tav>
                                        <p:tav tm="100000">
                                          <p:val>
                                            <p:strVal val="#ppt_y"/>
                                          </p:val>
                                        </p:tav>
                                      </p:tavLst>
                                    </p:anim>
                                  </p:childTnLst>
                                </p:cTn>
                              </p:par>
                            </p:childTnLst>
                          </p:cTn>
                        </p:par>
                        <p:par>
                          <p:cTn id="14" fill="hold">
                            <p:stCondLst>
                              <p:cond delay="3200"/>
                            </p:stCondLst>
                            <p:childTnLst>
                              <p:par>
                                <p:cTn id="15" presetID="2" presetClass="entr" presetSubtype="9" fill="hold" grpId="3" nodeType="afterEffect">
                                  <p:stCondLst>
                                    <p:cond delay="0"/>
                                  </p:stCondLst>
                                  <p:iterate>
                                    <p:tmAbs val="0"/>
                                  </p:iterate>
                                  <p:childTnLst>
                                    <p:set>
                                      <p:cBhvr>
                                        <p:cTn id="16" fill="hold"/>
                                        <p:tgtEl>
                                          <p:spTgt spid="310"/>
                                        </p:tgtEl>
                                        <p:attrNameLst>
                                          <p:attrName>style.visibility</p:attrName>
                                        </p:attrNameLst>
                                      </p:cBhvr>
                                      <p:to>
                                        <p:strVal val="visible"/>
                                      </p:to>
                                    </p:set>
                                    <p:anim calcmode="lin" valueType="num">
                                      <p:cBhvr>
                                        <p:cTn id="17" dur="600" fill="hold"/>
                                        <p:tgtEl>
                                          <p:spTgt spid="310"/>
                                        </p:tgtEl>
                                        <p:attrNameLst>
                                          <p:attrName>ppt_x</p:attrName>
                                        </p:attrNameLst>
                                      </p:cBhvr>
                                      <p:tavLst>
                                        <p:tav tm="0">
                                          <p:val>
                                            <p:strVal val="0-#ppt_w/2"/>
                                          </p:val>
                                        </p:tav>
                                        <p:tav tm="100000">
                                          <p:val>
                                            <p:strVal val="#ppt_x"/>
                                          </p:val>
                                        </p:tav>
                                      </p:tavLst>
                                    </p:anim>
                                    <p:anim calcmode="lin" valueType="num">
                                      <p:cBhvr>
                                        <p:cTn id="18" dur="600" fill="hold"/>
                                        <p:tgtEl>
                                          <p:spTgt spid="310"/>
                                        </p:tgtEl>
                                        <p:attrNameLst>
                                          <p:attrName>ppt_y</p:attrName>
                                        </p:attrNameLst>
                                      </p:cBhvr>
                                      <p:tavLst>
                                        <p:tav tm="0">
                                          <p:val>
                                            <p:strVal val="0-#ppt_h/2"/>
                                          </p:val>
                                        </p:tav>
                                        <p:tav tm="100000">
                                          <p:val>
                                            <p:strVal val="#ppt_y"/>
                                          </p:val>
                                        </p:tav>
                                      </p:tavLst>
                                    </p:anim>
                                  </p:childTnLst>
                                </p:cTn>
                              </p:par>
                            </p:childTnLst>
                          </p:cTn>
                        </p:par>
                        <p:par>
                          <p:cTn id="19" fill="hold">
                            <p:stCondLst>
                              <p:cond delay="3800"/>
                            </p:stCondLst>
                            <p:childTnLst>
                              <p:par>
                                <p:cTn id="20" presetID="2" presetClass="entr" presetSubtype="9" fill="hold" grpId="4" nodeType="afterEffect">
                                  <p:stCondLst>
                                    <p:cond delay="0"/>
                                  </p:stCondLst>
                                  <p:iterate>
                                    <p:tmAbs val="0"/>
                                  </p:iterate>
                                  <p:childTnLst>
                                    <p:set>
                                      <p:cBhvr>
                                        <p:cTn id="21" fill="hold"/>
                                        <p:tgtEl>
                                          <p:spTgt spid="313"/>
                                        </p:tgtEl>
                                        <p:attrNameLst>
                                          <p:attrName>style.visibility</p:attrName>
                                        </p:attrNameLst>
                                      </p:cBhvr>
                                      <p:to>
                                        <p:strVal val="visible"/>
                                      </p:to>
                                    </p:set>
                                    <p:anim calcmode="lin" valueType="num">
                                      <p:cBhvr>
                                        <p:cTn id="22" dur="600" fill="hold"/>
                                        <p:tgtEl>
                                          <p:spTgt spid="313"/>
                                        </p:tgtEl>
                                        <p:attrNameLst>
                                          <p:attrName>ppt_x</p:attrName>
                                        </p:attrNameLst>
                                      </p:cBhvr>
                                      <p:tavLst>
                                        <p:tav tm="0">
                                          <p:val>
                                            <p:strVal val="0-#ppt_w/2"/>
                                          </p:val>
                                        </p:tav>
                                        <p:tav tm="100000">
                                          <p:val>
                                            <p:strVal val="#ppt_x"/>
                                          </p:val>
                                        </p:tav>
                                      </p:tavLst>
                                    </p:anim>
                                    <p:anim calcmode="lin" valueType="num">
                                      <p:cBhvr>
                                        <p:cTn id="23" dur="600" fill="hold"/>
                                        <p:tgtEl>
                                          <p:spTgt spid="3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1" animBg="1" advAuto="0"/>
      <p:bldP spid="307" grpId="2" animBg="1" advAuto="0"/>
      <p:bldP spid="310" grpId="3" animBg="1" advAuto="0"/>
      <p:bldP spid="313" grpId="4"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Shape 315"/>
          <p:cNvSpPr/>
          <p:nvPr/>
        </p:nvSpPr>
        <p:spPr>
          <a:xfrm>
            <a:off x="1223884" y="648072"/>
            <a:ext cx="10557032" cy="71486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0000" cap="all" spc="3200">
                <a:solidFill>
                  <a:srgbClr val="000000"/>
                </a:solidFill>
              </a:defRPr>
            </a:pPr>
            <a:r>
              <a:rPr lang="en-US" cap="none" dirty="0" smtClean="0"/>
              <a:t>E</a:t>
            </a:r>
            <a:r>
              <a:rPr cap="none" dirty="0" smtClean="0"/>
              <a:t>=mc</a:t>
            </a:r>
            <a:r>
              <a:rPr baseline="30500" dirty="0" smtClean="0"/>
              <a:t>2</a:t>
            </a:r>
            <a:endParaRPr lang="en-US" baseline="30500" dirty="0" smtClean="0"/>
          </a:p>
          <a:p>
            <a:pPr>
              <a:defRPr sz="20000" cap="all" spc="3200">
                <a:solidFill>
                  <a:srgbClr val="000000"/>
                </a:solidFill>
              </a:defRPr>
            </a:pPr>
            <a:endParaRPr sz="4800" baseline="30500" dirty="0"/>
          </a:p>
          <a:p>
            <a:pPr defTabSz="1300480">
              <a:lnSpc>
                <a:spcPct val="60000"/>
              </a:lnSpc>
              <a:defRPr sz="11200">
                <a:solidFill>
                  <a:srgbClr val="000000"/>
                </a:solidFill>
                <a:latin typeface="Avenir Next"/>
                <a:ea typeface="Avenir Next"/>
                <a:cs typeface="Avenir Next"/>
                <a:sym typeface="Avenir Next"/>
              </a:defRPr>
            </a:pPr>
            <a:r>
              <a:rPr lang="en-US" baseline="29321" dirty="0"/>
              <a:t>E</a:t>
            </a:r>
            <a:r>
              <a:rPr baseline="29321" dirty="0" smtClean="0"/>
              <a:t> </a:t>
            </a:r>
            <a:r>
              <a:rPr baseline="29321" dirty="0"/>
              <a:t>= </a:t>
            </a:r>
            <a:r>
              <a:rPr baseline="29321" dirty="0" smtClean="0"/>
              <a:t>energy</a:t>
            </a:r>
            <a:endParaRPr lang="en-US" baseline="29321" dirty="0" smtClean="0"/>
          </a:p>
          <a:p>
            <a:pPr defTabSz="1300480">
              <a:lnSpc>
                <a:spcPct val="60000"/>
              </a:lnSpc>
              <a:defRPr sz="11200">
                <a:solidFill>
                  <a:srgbClr val="000000"/>
                </a:solidFill>
                <a:latin typeface="Avenir Next"/>
                <a:ea typeface="Avenir Next"/>
                <a:cs typeface="Avenir Next"/>
                <a:sym typeface="Avenir Next"/>
              </a:defRPr>
            </a:pPr>
            <a:endParaRPr baseline="29321" dirty="0"/>
          </a:p>
          <a:p>
            <a:pPr defTabSz="1300480">
              <a:lnSpc>
                <a:spcPct val="60000"/>
              </a:lnSpc>
              <a:defRPr sz="11200">
                <a:solidFill>
                  <a:srgbClr val="000000"/>
                </a:solidFill>
                <a:latin typeface="Avenir Next"/>
                <a:ea typeface="Avenir Next"/>
                <a:cs typeface="Avenir Next"/>
                <a:sym typeface="Avenir Next"/>
              </a:defRPr>
            </a:pPr>
            <a:r>
              <a:rPr baseline="29321" dirty="0"/>
              <a:t>m = </a:t>
            </a:r>
            <a:r>
              <a:rPr baseline="29321" dirty="0" smtClean="0"/>
              <a:t>mass</a:t>
            </a:r>
            <a:endParaRPr lang="en-US" baseline="29321" dirty="0" smtClean="0"/>
          </a:p>
          <a:p>
            <a:pPr defTabSz="1300480">
              <a:lnSpc>
                <a:spcPct val="60000"/>
              </a:lnSpc>
              <a:defRPr sz="11200">
                <a:solidFill>
                  <a:srgbClr val="000000"/>
                </a:solidFill>
                <a:latin typeface="Avenir Next"/>
                <a:ea typeface="Avenir Next"/>
                <a:cs typeface="Avenir Next"/>
                <a:sym typeface="Avenir Next"/>
              </a:defRPr>
            </a:pPr>
            <a:endParaRPr baseline="29321" dirty="0"/>
          </a:p>
          <a:p>
            <a:pPr defTabSz="1300480">
              <a:lnSpc>
                <a:spcPct val="60000"/>
              </a:lnSpc>
              <a:defRPr sz="11200">
                <a:solidFill>
                  <a:srgbClr val="000000"/>
                </a:solidFill>
                <a:latin typeface="Avenir Next"/>
                <a:ea typeface="Avenir Next"/>
                <a:cs typeface="Avenir Next"/>
                <a:sym typeface="Avenir Next"/>
              </a:defRPr>
            </a:pPr>
            <a:r>
              <a:rPr baseline="29321" dirty="0"/>
              <a:t>c = speed of light</a:t>
            </a:r>
          </a:p>
        </p:txBody>
      </p:sp>
      <p:sp>
        <p:nvSpPr>
          <p:cNvPr id="316" name="Shape 316"/>
          <p:cNvSpPr/>
          <p:nvPr/>
        </p:nvSpPr>
        <p:spPr>
          <a:xfrm>
            <a:off x="1343757" y="8633281"/>
            <a:ext cx="10080753"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Energy before              =              Energy after</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8" name="Shape 318"/>
          <p:cNvSpPr/>
          <p:nvPr/>
        </p:nvSpPr>
        <p:spPr>
          <a:xfrm>
            <a:off x="-25813" y="-8247"/>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pic>
        <p:nvPicPr>
          <p:cNvPr id="319" name="pasted-image.png"/>
          <p:cNvPicPr>
            <a:picLocks noChangeAspect="1"/>
          </p:cNvPicPr>
          <p:nvPr/>
        </p:nvPicPr>
        <p:blipFill>
          <a:blip r:embed="rId3">
            <a:extLst/>
          </a:blip>
          <a:stretch>
            <a:fillRect/>
          </a:stretch>
        </p:blipFill>
        <p:spPr>
          <a:xfrm>
            <a:off x="179441" y="1750621"/>
            <a:ext cx="5946752" cy="5933894"/>
          </a:xfrm>
          <a:prstGeom prst="rect">
            <a:avLst/>
          </a:prstGeom>
          <a:ln w="12700">
            <a:miter lim="400000"/>
          </a:ln>
        </p:spPr>
      </p:pic>
      <p:sp>
        <p:nvSpPr>
          <p:cNvPr id="320" name="Shape 320"/>
          <p:cNvSpPr/>
          <p:nvPr/>
        </p:nvSpPr>
        <p:spPr>
          <a:xfrm>
            <a:off x="21815" y="250579"/>
            <a:ext cx="6155880" cy="752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spcBef>
                <a:spcPts val="4200"/>
              </a:spcBef>
              <a:defRPr sz="3600"/>
            </a:lvl1pPr>
          </a:lstStyle>
          <a:p>
            <a:r>
              <a:t>Electron Energy = 105 MeV</a:t>
            </a:r>
          </a:p>
        </p:txBody>
      </p:sp>
      <p:grpSp>
        <p:nvGrpSpPr>
          <p:cNvPr id="323" name="Group 323"/>
          <p:cNvGrpSpPr/>
          <p:nvPr/>
        </p:nvGrpSpPr>
        <p:grpSpPr>
          <a:xfrm>
            <a:off x="1872170" y="3436922"/>
            <a:ext cx="2561293" cy="2561292"/>
            <a:chOff x="0" y="0"/>
            <a:chExt cx="2561291" cy="2561291"/>
          </a:xfrm>
        </p:grpSpPr>
        <p:sp>
          <p:nvSpPr>
            <p:cNvPr id="321" name="Shape 321"/>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22" name="Shape 322"/>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dirty="0"/>
                <a:t>𝑒</a:t>
              </a:r>
              <a:r>
                <a:rPr baseline="30171" dirty="0">
                  <a:latin typeface="Avenir Next"/>
                  <a:ea typeface="Avenir Next"/>
                  <a:cs typeface="Avenir Next"/>
                  <a:sym typeface="Avenir Next"/>
                </a:rPr>
                <a:t>-</a:t>
              </a:r>
            </a:p>
          </p:txBody>
        </p:sp>
      </p:grpSp>
      <p:grpSp>
        <p:nvGrpSpPr>
          <p:cNvPr id="326" name="Group 326"/>
          <p:cNvGrpSpPr/>
          <p:nvPr/>
        </p:nvGrpSpPr>
        <p:grpSpPr>
          <a:xfrm>
            <a:off x="1872170" y="3436922"/>
            <a:ext cx="2561293" cy="2561292"/>
            <a:chOff x="0" y="0"/>
            <a:chExt cx="2561291" cy="2561291"/>
          </a:xfrm>
        </p:grpSpPr>
        <p:sp>
          <p:nvSpPr>
            <p:cNvPr id="324" name="Shape 324"/>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25" name="Shape 325"/>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329" name="Group 329"/>
          <p:cNvGrpSpPr/>
          <p:nvPr/>
        </p:nvGrpSpPr>
        <p:grpSpPr>
          <a:xfrm>
            <a:off x="8575169" y="3063756"/>
            <a:ext cx="2561293" cy="2561292"/>
            <a:chOff x="0" y="0"/>
            <a:chExt cx="2561291" cy="2561291"/>
          </a:xfrm>
        </p:grpSpPr>
        <p:sp>
          <p:nvSpPr>
            <p:cNvPr id="327" name="Shape 327"/>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28" name="Shape 328"/>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𝑒</a:t>
              </a:r>
              <a:r>
                <a:rPr baseline="30171">
                  <a:latin typeface="Avenir Next"/>
                  <a:ea typeface="Avenir Next"/>
                  <a:cs typeface="Avenir Next"/>
                  <a:sym typeface="Avenir Next"/>
                </a:rPr>
                <a:t>-</a:t>
              </a:r>
            </a:p>
          </p:txBody>
        </p:sp>
      </p:grpSp>
      <p:pic>
        <p:nvPicPr>
          <p:cNvPr id="330" name="pasted-image.png"/>
          <p:cNvPicPr>
            <a:picLocks noChangeAspect="1"/>
          </p:cNvPicPr>
          <p:nvPr/>
        </p:nvPicPr>
        <p:blipFill>
          <a:blip r:embed="rId3">
            <a:extLst/>
          </a:blip>
          <a:stretch>
            <a:fillRect/>
          </a:stretch>
        </p:blipFill>
        <p:spPr>
          <a:xfrm>
            <a:off x="6748736" y="1750621"/>
            <a:ext cx="5946752" cy="5933894"/>
          </a:xfrm>
          <a:prstGeom prst="rect">
            <a:avLst/>
          </a:prstGeom>
          <a:ln w="12700">
            <a:miter lim="400000"/>
          </a:ln>
        </p:spPr>
      </p:pic>
      <p:sp>
        <p:nvSpPr>
          <p:cNvPr id="331" name="Shape 331"/>
          <p:cNvSpPr/>
          <p:nvPr/>
        </p:nvSpPr>
        <p:spPr>
          <a:xfrm>
            <a:off x="6649528" y="250579"/>
            <a:ext cx="6155879" cy="7523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spcBef>
                <a:spcPts val="4200"/>
              </a:spcBef>
              <a:defRPr sz="3600"/>
            </a:lvl1pPr>
          </a:lstStyle>
          <a:p>
            <a:r>
              <a:t>Electron Energy &lt; 53 MeV</a:t>
            </a:r>
          </a:p>
        </p:txBody>
      </p:sp>
      <p:grpSp>
        <p:nvGrpSpPr>
          <p:cNvPr id="334" name="Group 334"/>
          <p:cNvGrpSpPr/>
          <p:nvPr/>
        </p:nvGrpSpPr>
        <p:grpSpPr>
          <a:xfrm>
            <a:off x="8395382" y="3339108"/>
            <a:ext cx="2561294" cy="2561294"/>
            <a:chOff x="0" y="0"/>
            <a:chExt cx="2561292" cy="2561292"/>
          </a:xfrm>
        </p:grpSpPr>
        <p:sp>
          <p:nvSpPr>
            <p:cNvPr id="332" name="Shape 332"/>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333" name="Shape 333"/>
            <p:cNvSpPr/>
            <p:nvPr/>
          </p:nvSpPr>
          <p:spPr>
            <a:xfrm>
              <a:off x="805755" y="233586"/>
              <a:ext cx="1250342"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1">
                      <a:hueOff val="-297087"/>
                      <a:satOff val="11340"/>
                      <a:lumOff val="7366"/>
                    </a:schemeClr>
                  </a:solidFill>
                  <a:latin typeface="Symbol"/>
                  <a:ea typeface="Symbol"/>
                  <a:cs typeface="Symbol"/>
                  <a:sym typeface="Symbol"/>
                </a:defRPr>
              </a:pPr>
              <a:r>
                <a:rPr lang="en-US" dirty="0" smtClean="0"/>
                <a:t>n</a:t>
              </a:r>
              <a:r>
                <a:rPr baseline="-5999" dirty="0" smtClean="0"/>
                <a:t>𝑒</a:t>
              </a:r>
              <a:endParaRPr baseline="-5999" dirty="0"/>
            </a:p>
          </p:txBody>
        </p:sp>
      </p:grpSp>
      <p:grpSp>
        <p:nvGrpSpPr>
          <p:cNvPr id="337" name="Group 337"/>
          <p:cNvGrpSpPr/>
          <p:nvPr/>
        </p:nvGrpSpPr>
        <p:grpSpPr>
          <a:xfrm>
            <a:off x="8395382" y="3339108"/>
            <a:ext cx="2561294" cy="2561294"/>
            <a:chOff x="0" y="0"/>
            <a:chExt cx="2561292" cy="2561292"/>
          </a:xfrm>
        </p:grpSpPr>
        <p:sp>
          <p:nvSpPr>
            <p:cNvPr id="335" name="Shape 335"/>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336" name="Shape 336"/>
            <p:cNvSpPr/>
            <p:nvPr/>
          </p:nvSpPr>
          <p:spPr>
            <a:xfrm>
              <a:off x="782511" y="127683"/>
              <a:ext cx="1296829"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6"/>
                  </a:solidFill>
                  <a:latin typeface="Symbol"/>
                  <a:ea typeface="Symbol"/>
                  <a:cs typeface="Symbol"/>
                  <a:sym typeface="Symbol"/>
                </a:defRPr>
              </a:pPr>
              <a:r>
                <a:rPr lang="en-US" dirty="0" smtClean="0"/>
                <a:t>n</a:t>
              </a:r>
              <a:r>
                <a:rPr baseline="-5999" dirty="0" smtClean="0"/>
                <a:t>𝜇</a:t>
              </a:r>
              <a:endParaRPr baseline="-5999" dirty="0"/>
            </a:p>
          </p:txBody>
        </p:sp>
      </p:grpSp>
      <p:grpSp>
        <p:nvGrpSpPr>
          <p:cNvPr id="340" name="Group 340"/>
          <p:cNvGrpSpPr/>
          <p:nvPr/>
        </p:nvGrpSpPr>
        <p:grpSpPr>
          <a:xfrm>
            <a:off x="8575169" y="3404471"/>
            <a:ext cx="2561294" cy="2561294"/>
            <a:chOff x="0" y="0"/>
            <a:chExt cx="2561292" cy="2561292"/>
          </a:xfrm>
        </p:grpSpPr>
        <p:sp>
          <p:nvSpPr>
            <p:cNvPr id="338" name="Shape 338"/>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39" name="Shape 339"/>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dirty="0"/>
                <a:t>𝑒</a:t>
              </a:r>
              <a:r>
                <a:rPr baseline="30171" dirty="0">
                  <a:latin typeface="Avenir Next"/>
                  <a:ea typeface="Avenir Next"/>
                  <a:cs typeface="Avenir Next"/>
                  <a:sym typeface="Avenir Next"/>
                </a:rPr>
                <a:t>-</a:t>
              </a:r>
            </a:p>
          </p:txBody>
        </p:sp>
      </p:grpSp>
      <p:grpSp>
        <p:nvGrpSpPr>
          <p:cNvPr id="343" name="Group 343"/>
          <p:cNvGrpSpPr/>
          <p:nvPr/>
        </p:nvGrpSpPr>
        <p:grpSpPr>
          <a:xfrm>
            <a:off x="8571491" y="3380854"/>
            <a:ext cx="2561293" cy="2561293"/>
            <a:chOff x="0" y="0"/>
            <a:chExt cx="2561291" cy="2561291"/>
          </a:xfrm>
        </p:grpSpPr>
        <p:sp>
          <p:nvSpPr>
            <p:cNvPr id="341" name="Shape 341"/>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342" name="Shape 342"/>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sp>
        <p:nvSpPr>
          <p:cNvPr id="344" name="Shape 344"/>
          <p:cNvSpPr/>
          <p:nvPr/>
        </p:nvSpPr>
        <p:spPr>
          <a:xfrm flipH="1">
            <a:off x="6413611" y="183210"/>
            <a:ext cx="1" cy="9753602"/>
          </a:xfrm>
          <a:prstGeom prst="line">
            <a:avLst/>
          </a:prstGeom>
          <a:ln w="25400" cap="rnd">
            <a:solidFill>
              <a:srgbClr val="4F4F4F"/>
            </a:solidFill>
            <a:custDash>
              <a:ds d="100000" sp="200000"/>
            </a:custDash>
            <a:miter lim="400000"/>
          </a:ln>
        </p:spPr>
        <p:txBody>
          <a:bodyPr lIns="65023" tIns="65023" rIns="65023" bIns="65023"/>
          <a:lstStyle/>
          <a:p>
            <a:pPr algn="l" defTabSz="1300480">
              <a:defRPr sz="1800">
                <a:solidFill>
                  <a:srgbClr val="000000"/>
                </a:solidFill>
                <a:latin typeface="Arial"/>
                <a:ea typeface="Arial"/>
                <a:cs typeface="Arial"/>
                <a:sym typeface="Arial"/>
              </a:defRPr>
            </a:pPr>
            <a:endParaRPr/>
          </a:p>
        </p:txBody>
      </p:sp>
      <p:sp>
        <p:nvSpPr>
          <p:cNvPr id="2" name="TextBox 1"/>
          <p:cNvSpPr txBox="1"/>
          <p:nvPr/>
        </p:nvSpPr>
        <p:spPr>
          <a:xfrm>
            <a:off x="518787" y="8166325"/>
            <a:ext cx="5161936"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mn-lt"/>
                <a:ea typeface="+mn-ea"/>
                <a:cs typeface="+mn-cs"/>
                <a:sym typeface="Avenir Light"/>
              </a:rPr>
              <a:t>Energy of electron equals</a:t>
            </a:r>
            <a:r>
              <a:rPr kumimoji="0" lang="en-US" sz="3200" b="0" i="0" u="none" strike="noStrike" cap="none" spc="0" normalizeH="0" dirty="0" smtClean="0">
                <a:ln>
                  <a:noFill/>
                </a:ln>
                <a:solidFill>
                  <a:schemeClr val="bg1"/>
                </a:solidFill>
                <a:effectLst/>
                <a:uFillTx/>
                <a:latin typeface="+mn-lt"/>
                <a:ea typeface="+mn-ea"/>
                <a:cs typeface="+mn-cs"/>
                <a:sym typeface="Avenir Light"/>
              </a:rPr>
              <a:t> energy of muon</a:t>
            </a:r>
            <a:endParaRPr kumimoji="0" lang="en-US" sz="3200" b="0" i="0" u="none" strike="noStrike" cap="none" spc="0" normalizeH="0" baseline="0" dirty="0">
              <a:ln>
                <a:noFill/>
              </a:ln>
              <a:solidFill>
                <a:schemeClr val="bg1"/>
              </a:solidFill>
              <a:effectLst/>
              <a:uFillTx/>
              <a:latin typeface="+mn-lt"/>
              <a:ea typeface="+mn-ea"/>
              <a:cs typeface="+mn-cs"/>
              <a:sym typeface="Avenir Light"/>
            </a:endParaRPr>
          </a:p>
        </p:txBody>
      </p:sp>
      <p:sp>
        <p:nvSpPr>
          <p:cNvPr id="30" name="TextBox 29"/>
          <p:cNvSpPr txBox="1"/>
          <p:nvPr/>
        </p:nvSpPr>
        <p:spPr>
          <a:xfrm>
            <a:off x="6894967" y="8173382"/>
            <a:ext cx="5800521"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mn-lt"/>
                <a:ea typeface="+mn-ea"/>
                <a:cs typeface="+mn-cs"/>
                <a:sym typeface="Avenir Light"/>
              </a:rPr>
              <a:t>Energy of muon divided among electron and neutrinos</a:t>
            </a:r>
            <a:endParaRPr kumimoji="0" lang="en-US" sz="3200" b="0" i="0" u="none" strike="noStrike" cap="none" spc="0" normalizeH="0" baseline="0" dirty="0">
              <a:ln>
                <a:noFill/>
              </a:ln>
              <a:solidFill>
                <a:schemeClr val="bg1"/>
              </a:solidFill>
              <a:effectLst/>
              <a:uFillTx/>
              <a:latin typeface="+mn-lt"/>
              <a:ea typeface="+mn-ea"/>
              <a:cs typeface="+mn-cs"/>
              <a:sym typeface="Avenir Light"/>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2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3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33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34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3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xit" presetSubtype="8" fill="hold" grpId="7" nodeType="clickEffect">
                                  <p:stCondLst>
                                    <p:cond delay="0"/>
                                  </p:stCondLst>
                                  <p:iterate>
                                    <p:tmAbs val="0"/>
                                  </p:iterate>
                                  <p:childTnLst>
                                    <p:animEffect transition="out" filter="wipe(left)">
                                      <p:cBhvr>
                                        <p:cTn id="25" dur="2000" fill="hold"/>
                                        <p:tgtEl>
                                          <p:spTgt spid="326"/>
                                        </p:tgtEl>
                                      </p:cBhvr>
                                    </p:animEffect>
                                    <p:set>
                                      <p:cBhvr>
                                        <p:cTn id="26" fill="hold">
                                          <p:stCondLst>
                                            <p:cond delay="1999"/>
                                          </p:stCondLst>
                                        </p:cTn>
                                        <p:tgtEl>
                                          <p:spTgt spid="326"/>
                                        </p:tgtEl>
                                        <p:attrNameLst>
                                          <p:attrName>style.visibility</p:attrName>
                                        </p:attrNameLst>
                                      </p:cBhvr>
                                      <p:to>
                                        <p:strVal val="hidden"/>
                                      </p:to>
                                    </p:set>
                                  </p:childTnLst>
                                </p:cTn>
                              </p:par>
                            </p:childTnLst>
                          </p:cTn>
                        </p:par>
                        <p:par>
                          <p:cTn id="27" fill="hold">
                            <p:stCondLst>
                              <p:cond delay="2000"/>
                            </p:stCondLst>
                            <p:childTnLst>
                              <p:par>
                                <p:cTn id="28" presetID="-1" presetClass="path" presetSubtype="0" accel="50000" decel="50000" fill="hold" nodeType="afterEffect">
                                  <p:stCondLst>
                                    <p:cond delay="0"/>
                                  </p:stCondLst>
                                  <p:childTnLst>
                                    <p:animMotion origin="layout" path="M 0.000000 0.000000 L 0.631121 -0.878637" pathEditMode="relative">
                                      <p:cBhvr>
                                        <p:cTn id="29" dur="500" fill="hold"/>
                                        <p:tgtEl>
                                          <p:spTgt spid="323"/>
                                        </p:tgtEl>
                                        <p:attrNameLst>
                                          <p:attrName>ppt_x</p:attrName>
                                          <p:attrName>ppt_y</p:attrName>
                                        </p:attrNameLst>
                                      </p:cBhvr>
                                    </p:animMotion>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9" nodeType="clickEffect">
                                  <p:stCondLst>
                                    <p:cond delay="0"/>
                                  </p:stCondLst>
                                  <p:iterate>
                                    <p:tmAbs val="0"/>
                                  </p:iterate>
                                  <p:childTnLst>
                                    <p:animEffect transition="out" filter="wipe(left)">
                                      <p:cBhvr>
                                        <p:cTn id="36" dur="2000" fill="hold"/>
                                        <p:tgtEl>
                                          <p:spTgt spid="343"/>
                                        </p:tgtEl>
                                      </p:cBhvr>
                                    </p:animEffect>
                                    <p:set>
                                      <p:cBhvr>
                                        <p:cTn id="37" fill="hold">
                                          <p:stCondLst>
                                            <p:cond delay="1999"/>
                                          </p:stCondLst>
                                        </p:cTn>
                                        <p:tgtEl>
                                          <p:spTgt spid="343"/>
                                        </p:tgtEl>
                                        <p:attrNameLst>
                                          <p:attrName>style.visibility</p:attrName>
                                        </p:attrNameLst>
                                      </p:cBhvr>
                                      <p:to>
                                        <p:strVal val="hidden"/>
                                      </p:to>
                                    </p:set>
                                  </p:childTnLst>
                                </p:cTn>
                              </p:par>
                            </p:childTnLst>
                          </p:cTn>
                        </p:par>
                        <p:par>
                          <p:cTn id="38" fill="hold">
                            <p:stCondLst>
                              <p:cond delay="2000"/>
                            </p:stCondLst>
                            <p:childTnLst>
                              <p:par>
                                <p:cTn id="39" presetID="-1" presetClass="path" presetSubtype="0" accel="50000" decel="50000" fill="hold" nodeType="afterEffect">
                                  <p:stCondLst>
                                    <p:cond delay="0"/>
                                  </p:stCondLst>
                                  <p:childTnLst>
                                    <p:animMotion origin="layout" path="M 0.000000 0.000000 L -0.527597 0.637160" pathEditMode="relative">
                                      <p:cBhvr>
                                        <p:cTn id="40" dur="2000" fill="hold"/>
                                        <p:tgtEl>
                                          <p:spTgt spid="340"/>
                                        </p:tgtEl>
                                        <p:attrNameLst>
                                          <p:attrName>ppt_x</p:attrName>
                                          <p:attrName>ppt_y</p:attrName>
                                        </p:attrNameLst>
                                      </p:cBhvr>
                                    </p:animMotion>
                                  </p:childTnLst>
                                </p:cTn>
                              </p:par>
                              <p:par>
                                <p:cTn id="41" presetID="-1" presetClass="path" presetSubtype="0" accel="50000" decel="50000" fill="hold" nodeType="withEffect">
                                  <p:stCondLst>
                                    <p:cond delay="0"/>
                                  </p:stCondLst>
                                  <p:childTnLst>
                                    <p:animMotion origin="layout" path="M 0.000000 0.000000 L -0.179829 -0.736947" pathEditMode="relative">
                                      <p:cBhvr>
                                        <p:cTn id="42" dur="1000" fill="hold"/>
                                        <p:tgtEl>
                                          <p:spTgt spid="334"/>
                                        </p:tgtEl>
                                        <p:attrNameLst>
                                          <p:attrName>ppt_x</p:attrName>
                                          <p:attrName>ppt_y</p:attrName>
                                        </p:attrNameLst>
                                      </p:cBhvr>
                                    </p:animMotion>
                                  </p:childTnLst>
                                </p:cTn>
                              </p:par>
                              <p:par>
                                <p:cTn id="43" presetID="-1" presetClass="path" presetSubtype="0" accel="50000" decel="50000" fill="hold" nodeType="withEffect">
                                  <p:stCondLst>
                                    <p:cond delay="0"/>
                                  </p:stCondLst>
                                  <p:childTnLst>
                                    <p:animMotion origin="layout" path="M 0.000000 0.000000 L 0.374590 0.603640" pathEditMode="relative">
                                      <p:cBhvr>
                                        <p:cTn id="44" dur="1000" fill="hold"/>
                                        <p:tgtEl>
                                          <p:spTgt spid="337"/>
                                        </p:tgtEl>
                                        <p:attrNameLst>
                                          <p:attrName>ppt_x</p:attrName>
                                          <p:attrName>ppt_y</p:attrName>
                                        </p:attrNameLst>
                                      </p:cBhvr>
                                    </p:animMotion>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26" grpId="2" animBg="1" advAuto="0"/>
      <p:bldP spid="326" grpId="7" animBg="1" advAuto="0"/>
      <p:bldP spid="334" grpId="3" animBg="1" advAuto="0"/>
      <p:bldP spid="337" grpId="4" animBg="1" advAuto="0"/>
      <p:bldP spid="340" grpId="6" animBg="1" advAuto="0"/>
      <p:bldP spid="343" grpId="5" animBg="1" advAuto="0"/>
      <p:bldP spid="343" grpId="9" animBg="1" advAuto="0"/>
      <p:bldP spid="2"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p:nvPr/>
        </p:nvSpPr>
        <p:spPr>
          <a:xfrm>
            <a:off x="-25813" y="365555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206" name="Shape 206"/>
          <p:cNvSpPr>
            <a:spLocks noGrp="1"/>
          </p:cNvSpPr>
          <p:nvPr>
            <p:ph type="ctrTitle"/>
          </p:nvPr>
        </p:nvSpPr>
        <p:spPr>
          <a:xfrm>
            <a:off x="660400" y="3595361"/>
            <a:ext cx="11684000" cy="1441187"/>
          </a:xfrm>
          <a:prstGeom prst="rect">
            <a:avLst/>
          </a:prstGeom>
        </p:spPr>
        <p:txBody>
          <a:bodyPr/>
          <a:lstStyle>
            <a:lvl1pPr algn="ctr" defTabSz="554990">
              <a:defRPr sz="7315" cap="small" spc="1170"/>
            </a:lvl1pPr>
          </a:lstStyle>
          <a:p>
            <a:r>
              <a:t>The Mu2e Experiment</a:t>
            </a:r>
          </a:p>
        </p:txBody>
      </p:sp>
      <p:sp>
        <p:nvSpPr>
          <p:cNvPr id="207" name="Shape 207"/>
          <p:cNvSpPr>
            <a:spLocks noGrp="1"/>
          </p:cNvSpPr>
          <p:nvPr>
            <p:ph type="subTitle" sz="quarter" idx="1"/>
          </p:nvPr>
        </p:nvSpPr>
        <p:spPr>
          <a:xfrm>
            <a:off x="660400" y="4890261"/>
            <a:ext cx="11684000" cy="1319278"/>
          </a:xfrm>
          <a:prstGeom prst="rect">
            <a:avLst/>
          </a:prstGeom>
        </p:spPr>
        <p:txBody>
          <a:bodyPr/>
          <a:lstStyle/>
          <a:p>
            <a:pPr algn="r">
              <a:defRPr sz="3200" cap="small" spc="512">
                <a:solidFill>
                  <a:srgbClr val="000000"/>
                </a:solidFill>
              </a:defRPr>
            </a:pPr>
            <a:r>
              <a:t>Mariel Pettee</a:t>
            </a:r>
          </a:p>
          <a:p>
            <a:pPr algn="r">
              <a:defRPr sz="2800" cap="small" spc="448">
                <a:solidFill>
                  <a:srgbClr val="000000"/>
                </a:solidFill>
              </a:defRPr>
            </a:pPr>
            <a:r>
              <a:t>Yale University</a:t>
            </a:r>
          </a:p>
        </p:txBody>
      </p:sp>
      <p:pic>
        <p:nvPicPr>
          <p:cNvPr id="208" name="dancing cat.gif"/>
          <p:cNvPicPr>
            <a:picLocks/>
          </p:cNvPicPr>
          <p:nvPr/>
        </p:nvPicPr>
        <p:blipFill>
          <a:blip r:embed="rId2">
            <a:extLst/>
          </a:blip>
          <a:stretch>
            <a:fillRect/>
          </a:stretch>
        </p:blipFill>
        <p:spPr>
          <a:xfrm>
            <a:off x="431336" y="271967"/>
            <a:ext cx="2253153" cy="5495495"/>
          </a:xfrm>
          <a:prstGeom prst="rect">
            <a:avLst/>
          </a:prstGeom>
          <a:ln w="12700">
            <a:miter lim="400000"/>
          </a:ln>
        </p:spPr>
      </p:pic>
      <p:pic>
        <p:nvPicPr>
          <p:cNvPr id="209" name="happycat.gif"/>
          <p:cNvPicPr>
            <a:picLocks/>
          </p:cNvPicPr>
          <p:nvPr/>
        </p:nvPicPr>
        <p:blipFill>
          <a:blip r:embed="rId3">
            <a:extLst/>
          </a:blip>
          <a:stretch>
            <a:fillRect/>
          </a:stretch>
        </p:blipFill>
        <p:spPr>
          <a:xfrm>
            <a:off x="2878409" y="223242"/>
            <a:ext cx="4381101" cy="4381101"/>
          </a:xfrm>
          <a:prstGeom prst="rect">
            <a:avLst/>
          </a:prstGeom>
          <a:ln w="12700">
            <a:miter lim="400000"/>
          </a:ln>
        </p:spPr>
      </p:pic>
      <p:pic>
        <p:nvPicPr>
          <p:cNvPr id="210" name="dancing cat.gif"/>
          <p:cNvPicPr>
            <a:picLocks/>
          </p:cNvPicPr>
          <p:nvPr/>
        </p:nvPicPr>
        <p:blipFill>
          <a:blip r:embed="rId2">
            <a:extLst/>
          </a:blip>
          <a:stretch>
            <a:fillRect/>
          </a:stretch>
        </p:blipFill>
        <p:spPr>
          <a:xfrm>
            <a:off x="6899586" y="296329"/>
            <a:ext cx="2253154" cy="5495496"/>
          </a:xfrm>
          <a:prstGeom prst="rect">
            <a:avLst/>
          </a:prstGeom>
          <a:ln w="12700">
            <a:miter lim="400000"/>
          </a:ln>
        </p:spPr>
      </p:pic>
      <p:pic>
        <p:nvPicPr>
          <p:cNvPr id="211" name="happycat.gif"/>
          <p:cNvPicPr>
            <a:picLocks/>
          </p:cNvPicPr>
          <p:nvPr/>
        </p:nvPicPr>
        <p:blipFill>
          <a:blip r:embed="rId3">
            <a:extLst/>
          </a:blip>
          <a:stretch>
            <a:fillRect/>
          </a:stretch>
        </p:blipFill>
        <p:spPr>
          <a:xfrm>
            <a:off x="9346659" y="247604"/>
            <a:ext cx="4381101" cy="4381101"/>
          </a:xfrm>
          <a:prstGeom prst="rect">
            <a:avLst/>
          </a:prstGeom>
          <a:ln w="12700">
            <a:miter lim="400000"/>
          </a:ln>
        </p:spPr>
      </p:pic>
      <p:pic>
        <p:nvPicPr>
          <p:cNvPr id="212" name="dancing cat.gif"/>
          <p:cNvPicPr>
            <a:picLocks/>
          </p:cNvPicPr>
          <p:nvPr/>
        </p:nvPicPr>
        <p:blipFill>
          <a:blip r:embed="rId2">
            <a:extLst/>
          </a:blip>
          <a:stretch>
            <a:fillRect/>
          </a:stretch>
        </p:blipFill>
        <p:spPr>
          <a:xfrm>
            <a:off x="-1681278" y="4445031"/>
            <a:ext cx="2253153" cy="5495496"/>
          </a:xfrm>
          <a:prstGeom prst="rect">
            <a:avLst/>
          </a:prstGeom>
          <a:ln w="12700">
            <a:miter lim="400000"/>
          </a:ln>
        </p:spPr>
      </p:pic>
      <p:pic>
        <p:nvPicPr>
          <p:cNvPr id="213" name="happycat.gif"/>
          <p:cNvPicPr>
            <a:picLocks/>
          </p:cNvPicPr>
          <p:nvPr/>
        </p:nvPicPr>
        <p:blipFill>
          <a:blip r:embed="rId3">
            <a:extLst/>
          </a:blip>
          <a:stretch>
            <a:fillRect/>
          </a:stretch>
        </p:blipFill>
        <p:spPr>
          <a:xfrm>
            <a:off x="765795" y="4396307"/>
            <a:ext cx="4381101" cy="4381101"/>
          </a:xfrm>
          <a:prstGeom prst="rect">
            <a:avLst/>
          </a:prstGeom>
          <a:ln w="12700">
            <a:miter lim="400000"/>
          </a:ln>
        </p:spPr>
      </p:pic>
      <p:pic>
        <p:nvPicPr>
          <p:cNvPr id="214" name="dancing cat.gif"/>
          <p:cNvPicPr>
            <a:picLocks/>
          </p:cNvPicPr>
          <p:nvPr/>
        </p:nvPicPr>
        <p:blipFill>
          <a:blip r:embed="rId2">
            <a:extLst/>
          </a:blip>
          <a:stretch>
            <a:fillRect/>
          </a:stretch>
        </p:blipFill>
        <p:spPr>
          <a:xfrm>
            <a:off x="4612076" y="4731930"/>
            <a:ext cx="2253154" cy="5495495"/>
          </a:xfrm>
          <a:prstGeom prst="rect">
            <a:avLst/>
          </a:prstGeom>
          <a:ln w="12700">
            <a:miter lim="400000"/>
          </a:ln>
        </p:spPr>
      </p:pic>
      <p:pic>
        <p:nvPicPr>
          <p:cNvPr id="215" name="happycat.gif"/>
          <p:cNvPicPr>
            <a:picLocks/>
          </p:cNvPicPr>
          <p:nvPr/>
        </p:nvPicPr>
        <p:blipFill>
          <a:blip r:embed="rId3">
            <a:extLst/>
          </a:blip>
          <a:stretch>
            <a:fillRect/>
          </a:stretch>
        </p:blipFill>
        <p:spPr>
          <a:xfrm>
            <a:off x="7059149" y="4683205"/>
            <a:ext cx="4381101" cy="4381101"/>
          </a:xfrm>
          <a:prstGeom prst="rect">
            <a:avLst/>
          </a:prstGeom>
          <a:ln w="12700">
            <a:miter lim="400000"/>
          </a:ln>
        </p:spPr>
      </p:pic>
      <p:pic>
        <p:nvPicPr>
          <p:cNvPr id="216" name="dancing cat.gif"/>
          <p:cNvPicPr>
            <a:picLocks/>
          </p:cNvPicPr>
          <p:nvPr/>
        </p:nvPicPr>
        <p:blipFill>
          <a:blip r:embed="rId2">
            <a:extLst/>
          </a:blip>
          <a:stretch>
            <a:fillRect/>
          </a:stretch>
        </p:blipFill>
        <p:spPr>
          <a:xfrm>
            <a:off x="10910177" y="4469394"/>
            <a:ext cx="2253154" cy="5495496"/>
          </a:xfrm>
          <a:prstGeom prst="rect">
            <a:avLst/>
          </a:prstGeom>
          <a:ln w="12700">
            <a:miter lim="400000"/>
          </a:ln>
        </p:spPr>
      </p:pic>
      <p:pic>
        <p:nvPicPr>
          <p:cNvPr id="217" name="image2.gif" descr="DancinCat.gif"/>
          <p:cNvPicPr>
            <a:picLocks/>
          </p:cNvPicPr>
          <p:nvPr/>
        </p:nvPicPr>
        <p:blipFill>
          <a:blip r:embed="rId4">
            <a:extLst/>
          </a:blip>
          <a:stretch>
            <a:fillRect/>
          </a:stretch>
        </p:blipFill>
        <p:spPr>
          <a:xfrm>
            <a:off x="1733973" y="-117405"/>
            <a:ext cx="9988409" cy="9988410"/>
          </a:xfrm>
          <a:prstGeom prst="rect">
            <a:avLst/>
          </a:prstGeom>
          <a:ln w="12700">
            <a:miter lim="400000"/>
          </a:ln>
        </p:spPr>
      </p:pic>
      <p:sp>
        <p:nvSpPr>
          <p:cNvPr id="218" name="Shape 218"/>
          <p:cNvSpPr/>
          <p:nvPr/>
        </p:nvSpPr>
        <p:spPr>
          <a:xfrm>
            <a:off x="514773" y="6708080"/>
            <a:ext cx="11975254" cy="2123949"/>
          </a:xfrm>
          <a:prstGeom prst="rect">
            <a:avLst/>
          </a:prstGeom>
          <a:solidFill>
            <a:schemeClr val="accent5">
              <a:alpha val="76404"/>
            </a:schemeClr>
          </a:solidFill>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11500" cap="all" spc="1840">
                <a:latin typeface="Avenir Medium"/>
                <a:ea typeface="Avenir Medium"/>
                <a:cs typeface="Avenir Medium"/>
                <a:sym typeface="Avenir Medium"/>
              </a:defRPr>
            </a:lvl1pPr>
          </a:lstStyle>
          <a:p>
            <a:r>
              <a:t>Mew to E?</a:t>
            </a:r>
          </a:p>
        </p:txBody>
      </p:sp>
    </p:spTree>
    <p:extLst>
      <p:ext uri="{BB962C8B-B14F-4D97-AF65-F5344CB8AC3E}">
        <p14:creationId xmlns:p14="http://schemas.microsoft.com/office/powerpoint/2010/main" val="67699588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218"/>
                                        </p:tgtEl>
                                        <p:attrNameLst>
                                          <p:attrName>style.visibility</p:attrName>
                                        </p:attrNameLst>
                                      </p:cBhvr>
                                      <p:to>
                                        <p:strVal val="visible"/>
                                      </p:to>
                                    </p:set>
                                    <p:anim calcmode="lin" valueType="num">
                                      <p:cBhvr>
                                        <p:cTn id="7" dur="500" fill="hold"/>
                                        <p:tgtEl>
                                          <p:spTgt spid="218"/>
                                        </p:tgtEl>
                                        <p:attrNameLst>
                                          <p:attrName>ppt_x</p:attrName>
                                        </p:attrNameLst>
                                      </p:cBhvr>
                                      <p:tavLst>
                                        <p:tav tm="0">
                                          <p:val>
                                            <p:strVal val="#ppt_x"/>
                                          </p:val>
                                        </p:tav>
                                        <p:tav tm="100000">
                                          <p:val>
                                            <p:strVal val="#ppt_x"/>
                                          </p:val>
                                        </p:tav>
                                      </p:tavLst>
                                    </p:anim>
                                    <p:anim calcmode="lin" valueType="num">
                                      <p:cBhvr>
                                        <p:cTn id="8" dur="500" fill="hold"/>
                                        <p:tgtEl>
                                          <p:spTgt spid="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 name="Shape 348"/>
          <p:cNvSpPr/>
          <p:nvPr/>
        </p:nvSpPr>
        <p:spPr>
          <a:xfrm>
            <a:off x="-25813" y="928060"/>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349" name="Shape 349"/>
          <p:cNvSpPr>
            <a:spLocks noGrp="1"/>
          </p:cNvSpPr>
          <p:nvPr>
            <p:ph type="title"/>
          </p:nvPr>
        </p:nvSpPr>
        <p:spPr>
          <a:xfrm>
            <a:off x="650239" y="750260"/>
            <a:ext cx="11704322" cy="1625601"/>
          </a:xfrm>
          <a:prstGeom prst="rect">
            <a:avLst/>
          </a:prstGeom>
        </p:spPr>
        <p:txBody>
          <a:bodyPr/>
          <a:lstStyle/>
          <a:p>
            <a:pPr defTabSz="584200">
              <a:spcBef>
                <a:spcPts val="4200"/>
              </a:spcBef>
              <a:defRPr sz="5400" cap="all">
                <a:latin typeface="+mn-lt"/>
                <a:ea typeface="+mn-ea"/>
                <a:cs typeface="+mn-cs"/>
                <a:sym typeface="Avenir Light"/>
              </a:defRPr>
            </a:pPr>
            <a:r>
              <a:t>The M</a:t>
            </a:r>
            <a:r>
              <a:rPr cap="small"/>
              <a:t>u2e</a:t>
            </a:r>
            <a:r>
              <a:t> Detector</a:t>
            </a:r>
          </a:p>
        </p:txBody>
      </p:sp>
      <p:sp>
        <p:nvSpPr>
          <p:cNvPr id="350" name="Shape 350"/>
          <p:cNvSpPr>
            <a:spLocks noGrp="1"/>
          </p:cNvSpPr>
          <p:nvPr>
            <p:ph type="body" sz="quarter" idx="1"/>
          </p:nvPr>
        </p:nvSpPr>
        <p:spPr>
          <a:xfrm>
            <a:off x="576481" y="7248391"/>
            <a:ext cx="11704321" cy="1816985"/>
          </a:xfrm>
          <a:prstGeom prst="rect">
            <a:avLst/>
          </a:prstGeom>
        </p:spPr>
        <p:txBody>
          <a:bodyPr/>
          <a:lstStyle>
            <a:lvl1pPr marL="0" indent="203200" algn="ctr" defTabSz="584200">
              <a:lnSpc>
                <a:spcPct val="50000"/>
              </a:lnSpc>
              <a:spcBef>
                <a:spcPts val="4200"/>
              </a:spcBef>
              <a:buSzTx/>
              <a:buNone/>
              <a:defRPr sz="4300">
                <a:solidFill>
                  <a:srgbClr val="000000"/>
                </a:solidFill>
                <a:latin typeface="+mn-lt"/>
                <a:ea typeface="+mn-ea"/>
                <a:cs typeface="+mn-cs"/>
                <a:sym typeface="Avenir Light"/>
              </a:defRPr>
            </a:lvl1pPr>
          </a:lstStyle>
          <a:p>
            <a:r>
              <a:t>~75 feet long (and 6 feet tall)</a:t>
            </a:r>
          </a:p>
        </p:txBody>
      </p:sp>
      <p:pic>
        <p:nvPicPr>
          <p:cNvPr id="351" name="image9.png" descr="Mu2e-ApparatusWithoutWhite.jpg"/>
          <p:cNvPicPr>
            <a:picLocks noChangeAspect="1"/>
          </p:cNvPicPr>
          <p:nvPr/>
        </p:nvPicPr>
        <p:blipFill>
          <a:blip r:embed="rId3">
            <a:extLst/>
          </a:blip>
          <a:stretch>
            <a:fillRect/>
          </a:stretch>
        </p:blipFill>
        <p:spPr>
          <a:xfrm>
            <a:off x="38683" y="3923354"/>
            <a:ext cx="12991930" cy="2840802"/>
          </a:xfrm>
          <a:prstGeom prst="rect">
            <a:avLst/>
          </a:prstGeom>
          <a:ln w="12700">
            <a:miter lim="400000"/>
          </a:ln>
        </p:spPr>
      </p:pic>
      <p:sp>
        <p:nvSpPr>
          <p:cNvPr id="352" name="Shape 352"/>
          <p:cNvSpPr/>
          <p:nvPr/>
        </p:nvSpPr>
        <p:spPr>
          <a:xfrm flipV="1">
            <a:off x="348720" y="7084673"/>
            <a:ext cx="12159843" cy="99423"/>
          </a:xfrm>
          <a:prstGeom prst="line">
            <a:avLst/>
          </a:prstGeom>
          <a:ln w="63500">
            <a:solidFill>
              <a:schemeClr val="accent5"/>
            </a:solidFill>
            <a:miter lim="400000"/>
            <a:headEnd type="triangle"/>
            <a:tailEnd type="triangle"/>
          </a:ln>
        </p:spPr>
        <p:txBody>
          <a:bodyPr lIns="65023" tIns="65023" rIns="65023" bIns="65023"/>
          <a:lstStyle/>
          <a:p>
            <a:pPr algn="l" defTabSz="1300480">
              <a:defRPr sz="1800">
                <a:solidFill>
                  <a:srgbClr val="000000"/>
                </a:solidFill>
                <a:latin typeface="Arial"/>
                <a:ea typeface="Arial"/>
                <a:cs typeface="Arial"/>
                <a:sym typeface="Arial"/>
              </a:defRPr>
            </a:pPr>
            <a:endParaRPr/>
          </a:p>
        </p:txBody>
      </p:sp>
      <p:grpSp>
        <p:nvGrpSpPr>
          <p:cNvPr id="413" name="Group 413"/>
          <p:cNvGrpSpPr/>
          <p:nvPr/>
        </p:nvGrpSpPr>
        <p:grpSpPr>
          <a:xfrm>
            <a:off x="1559120" y="4813886"/>
            <a:ext cx="6543459" cy="1109587"/>
            <a:chOff x="0" y="0"/>
            <a:chExt cx="6543458" cy="1109585"/>
          </a:xfrm>
        </p:grpSpPr>
        <p:grpSp>
          <p:nvGrpSpPr>
            <p:cNvPr id="359" name="Group 359"/>
            <p:cNvGrpSpPr/>
            <p:nvPr/>
          </p:nvGrpSpPr>
          <p:grpSpPr>
            <a:xfrm>
              <a:off x="-1" y="223197"/>
              <a:ext cx="395780" cy="206879"/>
              <a:chOff x="0" y="0"/>
              <a:chExt cx="395778" cy="206877"/>
            </a:xfrm>
          </p:grpSpPr>
          <p:sp>
            <p:nvSpPr>
              <p:cNvPr id="353" name="Shape 353"/>
              <p:cNvSpPr/>
              <p:nvPr/>
            </p:nvSpPr>
            <p:spPr>
              <a:xfrm rot="11062535">
                <a:off x="112999" y="106771"/>
                <a:ext cx="65015" cy="97770"/>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54" name="Shape 354"/>
              <p:cNvSpPr/>
              <p:nvPr/>
            </p:nvSpPr>
            <p:spPr>
              <a:xfrm rot="21150330">
                <a:off x="108709" y="41235"/>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55" name="Shape 355"/>
              <p:cNvSpPr/>
              <p:nvPr/>
            </p:nvSpPr>
            <p:spPr>
              <a:xfrm rot="21150330">
                <a:off x="5124" y="44782"/>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56" name="Shape 356"/>
              <p:cNvSpPr/>
              <p:nvPr/>
            </p:nvSpPr>
            <p:spPr>
              <a:xfrm rot="11062535">
                <a:off x="218298" y="104127"/>
                <a:ext cx="65016" cy="97769"/>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57" name="Shape 357"/>
              <p:cNvSpPr/>
              <p:nvPr/>
            </p:nvSpPr>
            <p:spPr>
              <a:xfrm rot="21150330">
                <a:off x="219881" y="10726"/>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58" name="Shape 358"/>
              <p:cNvSpPr/>
              <p:nvPr/>
            </p:nvSpPr>
            <p:spPr>
              <a:xfrm rot="11062535">
                <a:off x="327128" y="70348"/>
                <a:ext cx="65016" cy="97770"/>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grpSp>
          <p:nvGrpSpPr>
            <p:cNvPr id="366" name="Group 366"/>
            <p:cNvGrpSpPr/>
            <p:nvPr/>
          </p:nvGrpSpPr>
          <p:grpSpPr>
            <a:xfrm>
              <a:off x="322800" y="172939"/>
              <a:ext cx="395779" cy="206879"/>
              <a:chOff x="0" y="0"/>
              <a:chExt cx="395778" cy="206877"/>
            </a:xfrm>
          </p:grpSpPr>
          <p:sp>
            <p:nvSpPr>
              <p:cNvPr id="360" name="Shape 360"/>
              <p:cNvSpPr/>
              <p:nvPr/>
            </p:nvSpPr>
            <p:spPr>
              <a:xfrm rot="11062535">
                <a:off x="112999" y="106771"/>
                <a:ext cx="65015" cy="97770"/>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1" name="Shape 361"/>
              <p:cNvSpPr/>
              <p:nvPr/>
            </p:nvSpPr>
            <p:spPr>
              <a:xfrm rot="21150330">
                <a:off x="108709" y="41235"/>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2" name="Shape 362"/>
              <p:cNvSpPr/>
              <p:nvPr/>
            </p:nvSpPr>
            <p:spPr>
              <a:xfrm rot="21150330">
                <a:off x="5124" y="44782"/>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3" name="Shape 363"/>
              <p:cNvSpPr/>
              <p:nvPr/>
            </p:nvSpPr>
            <p:spPr>
              <a:xfrm rot="11062535">
                <a:off x="218298" y="104127"/>
                <a:ext cx="65016" cy="97769"/>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4" name="Shape 364"/>
              <p:cNvSpPr/>
              <p:nvPr/>
            </p:nvSpPr>
            <p:spPr>
              <a:xfrm rot="21150330">
                <a:off x="219881" y="10726"/>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5" name="Shape 365"/>
              <p:cNvSpPr/>
              <p:nvPr/>
            </p:nvSpPr>
            <p:spPr>
              <a:xfrm rot="11062535">
                <a:off x="327128" y="70348"/>
                <a:ext cx="65016" cy="97770"/>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sp>
          <p:nvSpPr>
            <p:cNvPr id="367" name="Shape 367"/>
            <p:cNvSpPr/>
            <p:nvPr/>
          </p:nvSpPr>
          <p:spPr>
            <a:xfrm rot="11062535">
              <a:off x="753243" y="229486"/>
              <a:ext cx="65015" cy="97769"/>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8" name="Shape 368"/>
            <p:cNvSpPr/>
            <p:nvPr/>
          </p:nvSpPr>
          <p:spPr>
            <a:xfrm rot="21150331">
              <a:off x="748953" y="163949"/>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69" name="Shape 369"/>
            <p:cNvSpPr/>
            <p:nvPr/>
          </p:nvSpPr>
          <p:spPr>
            <a:xfrm rot="21150331">
              <a:off x="645368" y="167496"/>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0" name="Shape 370"/>
            <p:cNvSpPr/>
            <p:nvPr/>
          </p:nvSpPr>
          <p:spPr>
            <a:xfrm rot="11062535">
              <a:off x="858543" y="226842"/>
              <a:ext cx="65015" cy="97769"/>
            </a:xfrm>
            <a:custGeom>
              <a:avLst/>
              <a:gdLst/>
              <a:ahLst/>
              <a:cxnLst>
                <a:cxn ang="0">
                  <a:pos x="wd2" y="hd2"/>
                </a:cxn>
                <a:cxn ang="5400000">
                  <a:pos x="wd2" y="hd2"/>
                </a:cxn>
                <a:cxn ang="10800000">
                  <a:pos x="wd2" y="hd2"/>
                </a:cxn>
                <a:cxn ang="16200000">
                  <a:pos x="wd2" y="hd2"/>
                </a:cxn>
              </a:cxnLst>
              <a:rect l="0" t="0" r="r" b="b"/>
              <a:pathLst>
                <a:path w="21600" h="21369" extrusionOk="0">
                  <a:moveTo>
                    <a:pt x="0" y="20944"/>
                  </a:moveTo>
                  <a:cubicBezTo>
                    <a:pt x="119" y="9144"/>
                    <a:pt x="5050" y="-231"/>
                    <a:pt x="11014" y="4"/>
                  </a:cubicBezTo>
                  <a:cubicBezTo>
                    <a:pt x="16894" y="235"/>
                    <a:pt x="21600" y="9733"/>
                    <a:pt x="21600" y="2136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1" name="Shape 371"/>
            <p:cNvSpPr/>
            <p:nvPr/>
          </p:nvSpPr>
          <p:spPr>
            <a:xfrm rot="21150331">
              <a:off x="860125" y="133441"/>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2" name="Shape 372"/>
            <p:cNvSpPr/>
            <p:nvPr/>
          </p:nvSpPr>
          <p:spPr>
            <a:xfrm rot="21150331">
              <a:off x="1084964" y="117918"/>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3" name="Shape 373"/>
            <p:cNvSpPr/>
            <p:nvPr/>
          </p:nvSpPr>
          <p:spPr>
            <a:xfrm rot="21150331">
              <a:off x="981380" y="121465"/>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4" name="Shape 374"/>
            <p:cNvSpPr/>
            <p:nvPr/>
          </p:nvSpPr>
          <p:spPr>
            <a:xfrm rot="21150331">
              <a:off x="1196137" y="87410"/>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5" name="Shape 375"/>
            <p:cNvSpPr/>
            <p:nvPr/>
          </p:nvSpPr>
          <p:spPr>
            <a:xfrm rot="21150331">
              <a:off x="1718149" y="10726"/>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6" name="Shape 376"/>
            <p:cNvSpPr/>
            <p:nvPr/>
          </p:nvSpPr>
          <p:spPr>
            <a:xfrm rot="21150331">
              <a:off x="1614564" y="14273"/>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7" name="Shape 377"/>
            <p:cNvSpPr/>
            <p:nvPr/>
          </p:nvSpPr>
          <p:spPr>
            <a:xfrm>
              <a:off x="1835174" y="2422"/>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8" name="Shape 378"/>
            <p:cNvSpPr/>
            <p:nvPr/>
          </p:nvSpPr>
          <p:spPr>
            <a:xfrm rot="21150331">
              <a:off x="1397185" y="59208"/>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79" name="Shape 379"/>
            <p:cNvSpPr/>
            <p:nvPr/>
          </p:nvSpPr>
          <p:spPr>
            <a:xfrm rot="21150331">
              <a:off x="1293600" y="62755"/>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0" name="Shape 380"/>
            <p:cNvSpPr/>
            <p:nvPr/>
          </p:nvSpPr>
          <p:spPr>
            <a:xfrm rot="21150331">
              <a:off x="1508357" y="28700"/>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1" name="Shape 381"/>
            <p:cNvSpPr/>
            <p:nvPr/>
          </p:nvSpPr>
          <p:spPr>
            <a:xfrm>
              <a:off x="1947515" y="3545"/>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2" name="Shape 382"/>
            <p:cNvSpPr/>
            <p:nvPr/>
          </p:nvSpPr>
          <p:spPr>
            <a:xfrm>
              <a:off x="2164262" y="21007"/>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3" name="Shape 383"/>
            <p:cNvSpPr/>
            <p:nvPr/>
          </p:nvSpPr>
          <p:spPr>
            <a:xfrm>
              <a:off x="2063458" y="13457"/>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4" name="Shape 384"/>
            <p:cNvSpPr/>
            <p:nvPr/>
          </p:nvSpPr>
          <p:spPr>
            <a:xfrm rot="496776">
              <a:off x="2290187" y="39823"/>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5" name="Shape 385"/>
            <p:cNvSpPr/>
            <p:nvPr/>
          </p:nvSpPr>
          <p:spPr>
            <a:xfrm rot="496776">
              <a:off x="2409651" y="66932"/>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6" name="Shape 386"/>
            <p:cNvSpPr/>
            <p:nvPr/>
          </p:nvSpPr>
          <p:spPr>
            <a:xfrm rot="951812">
              <a:off x="2534915" y="82787"/>
              <a:ext cx="170359"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7" name="Shape 387"/>
            <p:cNvSpPr/>
            <p:nvPr/>
          </p:nvSpPr>
          <p:spPr>
            <a:xfrm rot="951812">
              <a:off x="2645131" y="128514"/>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8" name="Shape 388"/>
            <p:cNvSpPr/>
            <p:nvPr/>
          </p:nvSpPr>
          <p:spPr>
            <a:xfrm rot="951812">
              <a:off x="2755346" y="165076"/>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89" name="Shape 389"/>
            <p:cNvSpPr/>
            <p:nvPr/>
          </p:nvSpPr>
          <p:spPr>
            <a:xfrm rot="1667382">
              <a:off x="2865180" y="214008"/>
              <a:ext cx="170360" cy="89733"/>
            </a:xfrm>
            <a:custGeom>
              <a:avLst/>
              <a:gdLst/>
              <a:ahLst/>
              <a:cxnLst>
                <a:cxn ang="0">
                  <a:pos x="wd2" y="hd2"/>
                </a:cxn>
                <a:cxn ang="5400000">
                  <a:pos x="wd2" y="hd2"/>
                </a:cxn>
                <a:cxn ang="10800000">
                  <a:pos x="wd2" y="hd2"/>
                </a:cxn>
                <a:cxn ang="16200000">
                  <a:pos x="wd2" y="hd2"/>
                </a:cxn>
              </a:cxnLst>
              <a:rect l="0" t="0" r="r" b="b"/>
              <a:pathLst>
                <a:path w="21600" h="20977" extrusionOk="0">
                  <a:moveTo>
                    <a:pt x="0" y="19786"/>
                  </a:moveTo>
                  <a:cubicBezTo>
                    <a:pt x="339" y="8220"/>
                    <a:pt x="5445" y="-623"/>
                    <a:pt x="11405" y="35"/>
                  </a:cubicBezTo>
                  <a:cubicBezTo>
                    <a:pt x="17127" y="666"/>
                    <a:pt x="21600" y="9855"/>
                    <a:pt x="21600" y="2097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0" name="Shape 390"/>
            <p:cNvSpPr/>
            <p:nvPr/>
          </p:nvSpPr>
          <p:spPr>
            <a:xfrm rot="1667382">
              <a:off x="2966897" y="264972"/>
              <a:ext cx="152405" cy="84638"/>
            </a:xfrm>
            <a:custGeom>
              <a:avLst/>
              <a:gdLst/>
              <a:ahLst/>
              <a:cxnLst>
                <a:cxn ang="0">
                  <a:pos x="wd2" y="hd2"/>
                </a:cxn>
                <a:cxn ang="5400000">
                  <a:pos x="wd2" y="hd2"/>
                </a:cxn>
                <a:cxn ang="10800000">
                  <a:pos x="wd2" y="hd2"/>
                </a:cxn>
                <a:cxn ang="16200000">
                  <a:pos x="wd2" y="hd2"/>
                </a:cxn>
              </a:cxnLst>
              <a:rect l="0" t="0" r="r" b="b"/>
              <a:pathLst>
                <a:path w="21600" h="20940" extrusionOk="0">
                  <a:moveTo>
                    <a:pt x="0" y="20940"/>
                  </a:moveTo>
                  <a:cubicBezTo>
                    <a:pt x="379" y="8699"/>
                    <a:pt x="6087" y="-660"/>
                    <a:pt x="12749" y="36"/>
                  </a:cubicBezTo>
                  <a:cubicBezTo>
                    <a:pt x="16231" y="400"/>
                    <a:pt x="19458" y="3512"/>
                    <a:pt x="21600" y="8572"/>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1" name="Shape 391"/>
            <p:cNvSpPr/>
            <p:nvPr/>
          </p:nvSpPr>
          <p:spPr>
            <a:xfrm rot="1667382">
              <a:off x="3444232" y="669432"/>
              <a:ext cx="170362" cy="123923"/>
            </a:xfrm>
            <a:custGeom>
              <a:avLst/>
              <a:gdLst/>
              <a:ahLst/>
              <a:cxnLst>
                <a:cxn ang="0">
                  <a:pos x="wd2" y="hd2"/>
                </a:cxn>
                <a:cxn ang="5400000">
                  <a:pos x="wd2" y="hd2"/>
                </a:cxn>
                <a:cxn ang="10800000">
                  <a:pos x="wd2" y="hd2"/>
                </a:cxn>
                <a:cxn ang="16200000">
                  <a:pos x="wd2" y="hd2"/>
                </a:cxn>
              </a:cxnLst>
              <a:rect l="0" t="0" r="r" b="b"/>
              <a:pathLst>
                <a:path w="21284" h="21145" extrusionOk="0">
                  <a:moveTo>
                    <a:pt x="0" y="14442"/>
                  </a:moveTo>
                  <a:cubicBezTo>
                    <a:pt x="334" y="6000"/>
                    <a:pt x="5365" y="-455"/>
                    <a:pt x="11238" y="25"/>
                  </a:cubicBezTo>
                  <a:cubicBezTo>
                    <a:pt x="17110" y="505"/>
                    <a:pt x="21600" y="7738"/>
                    <a:pt x="21266" y="16180"/>
                  </a:cubicBezTo>
                  <a:cubicBezTo>
                    <a:pt x="21199" y="17887"/>
                    <a:pt x="20933" y="19565"/>
                    <a:pt x="20480" y="21145"/>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2" name="Shape 392"/>
            <p:cNvSpPr/>
            <p:nvPr/>
          </p:nvSpPr>
          <p:spPr>
            <a:xfrm rot="855326">
              <a:off x="3533108" y="737596"/>
              <a:ext cx="170362" cy="123922"/>
            </a:xfrm>
            <a:custGeom>
              <a:avLst/>
              <a:gdLst/>
              <a:ahLst/>
              <a:cxnLst>
                <a:cxn ang="0">
                  <a:pos x="wd2" y="hd2"/>
                </a:cxn>
                <a:cxn ang="5400000">
                  <a:pos x="wd2" y="hd2"/>
                </a:cxn>
                <a:cxn ang="10800000">
                  <a:pos x="wd2" y="hd2"/>
                </a:cxn>
                <a:cxn ang="16200000">
                  <a:pos x="wd2" y="hd2"/>
                </a:cxn>
              </a:cxnLst>
              <a:rect l="0" t="0" r="r" b="b"/>
              <a:pathLst>
                <a:path w="21284" h="21145" extrusionOk="0">
                  <a:moveTo>
                    <a:pt x="0" y="14442"/>
                  </a:moveTo>
                  <a:cubicBezTo>
                    <a:pt x="334" y="6000"/>
                    <a:pt x="5365" y="-455"/>
                    <a:pt x="11238" y="25"/>
                  </a:cubicBezTo>
                  <a:cubicBezTo>
                    <a:pt x="17110" y="505"/>
                    <a:pt x="21600" y="7738"/>
                    <a:pt x="21266" y="16180"/>
                  </a:cubicBezTo>
                  <a:cubicBezTo>
                    <a:pt x="21199" y="17887"/>
                    <a:pt x="20933" y="19565"/>
                    <a:pt x="20480" y="21145"/>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3" name="Shape 393"/>
            <p:cNvSpPr/>
            <p:nvPr/>
          </p:nvSpPr>
          <p:spPr>
            <a:xfrm rot="434165">
              <a:off x="3641795" y="776521"/>
              <a:ext cx="170362" cy="123923"/>
            </a:xfrm>
            <a:custGeom>
              <a:avLst/>
              <a:gdLst/>
              <a:ahLst/>
              <a:cxnLst>
                <a:cxn ang="0">
                  <a:pos x="wd2" y="hd2"/>
                </a:cxn>
                <a:cxn ang="5400000">
                  <a:pos x="wd2" y="hd2"/>
                </a:cxn>
                <a:cxn ang="10800000">
                  <a:pos x="wd2" y="hd2"/>
                </a:cxn>
                <a:cxn ang="16200000">
                  <a:pos x="wd2" y="hd2"/>
                </a:cxn>
              </a:cxnLst>
              <a:rect l="0" t="0" r="r" b="b"/>
              <a:pathLst>
                <a:path w="21284" h="21145" extrusionOk="0">
                  <a:moveTo>
                    <a:pt x="0" y="14442"/>
                  </a:moveTo>
                  <a:cubicBezTo>
                    <a:pt x="334" y="6000"/>
                    <a:pt x="5365" y="-455"/>
                    <a:pt x="11238" y="25"/>
                  </a:cubicBezTo>
                  <a:cubicBezTo>
                    <a:pt x="17110" y="505"/>
                    <a:pt x="21600" y="7738"/>
                    <a:pt x="21266" y="16180"/>
                  </a:cubicBezTo>
                  <a:cubicBezTo>
                    <a:pt x="21199" y="17887"/>
                    <a:pt x="20933" y="19565"/>
                    <a:pt x="20480" y="21145"/>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4" name="Shape 394"/>
            <p:cNvSpPr/>
            <p:nvPr/>
          </p:nvSpPr>
          <p:spPr>
            <a:xfrm rot="434165">
              <a:off x="3737667" y="819078"/>
              <a:ext cx="170362" cy="123923"/>
            </a:xfrm>
            <a:custGeom>
              <a:avLst/>
              <a:gdLst/>
              <a:ahLst/>
              <a:cxnLst>
                <a:cxn ang="0">
                  <a:pos x="wd2" y="hd2"/>
                </a:cxn>
                <a:cxn ang="5400000">
                  <a:pos x="wd2" y="hd2"/>
                </a:cxn>
                <a:cxn ang="10800000">
                  <a:pos x="wd2" y="hd2"/>
                </a:cxn>
                <a:cxn ang="16200000">
                  <a:pos x="wd2" y="hd2"/>
                </a:cxn>
              </a:cxnLst>
              <a:rect l="0" t="0" r="r" b="b"/>
              <a:pathLst>
                <a:path w="21284" h="21145" extrusionOk="0">
                  <a:moveTo>
                    <a:pt x="0" y="14442"/>
                  </a:moveTo>
                  <a:cubicBezTo>
                    <a:pt x="334" y="6000"/>
                    <a:pt x="5365" y="-455"/>
                    <a:pt x="11238" y="25"/>
                  </a:cubicBezTo>
                  <a:cubicBezTo>
                    <a:pt x="17110" y="505"/>
                    <a:pt x="21600" y="7738"/>
                    <a:pt x="21266" y="16180"/>
                  </a:cubicBezTo>
                  <a:cubicBezTo>
                    <a:pt x="21199" y="17887"/>
                    <a:pt x="20933" y="19565"/>
                    <a:pt x="20480" y="21145"/>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5" name="Shape 395"/>
            <p:cNvSpPr/>
            <p:nvPr/>
          </p:nvSpPr>
          <p:spPr>
            <a:xfrm>
              <a:off x="3855044" y="853509"/>
              <a:ext cx="170362" cy="123923"/>
            </a:xfrm>
            <a:custGeom>
              <a:avLst/>
              <a:gdLst/>
              <a:ahLst/>
              <a:cxnLst>
                <a:cxn ang="0">
                  <a:pos x="wd2" y="hd2"/>
                </a:cxn>
                <a:cxn ang="5400000">
                  <a:pos x="wd2" y="hd2"/>
                </a:cxn>
                <a:cxn ang="10800000">
                  <a:pos x="wd2" y="hd2"/>
                </a:cxn>
                <a:cxn ang="16200000">
                  <a:pos x="wd2" y="hd2"/>
                </a:cxn>
              </a:cxnLst>
              <a:rect l="0" t="0" r="r" b="b"/>
              <a:pathLst>
                <a:path w="21284" h="21145" extrusionOk="0">
                  <a:moveTo>
                    <a:pt x="0" y="14442"/>
                  </a:moveTo>
                  <a:cubicBezTo>
                    <a:pt x="334" y="6000"/>
                    <a:pt x="5365" y="-455"/>
                    <a:pt x="11238" y="25"/>
                  </a:cubicBezTo>
                  <a:cubicBezTo>
                    <a:pt x="17110" y="505"/>
                    <a:pt x="21600" y="7738"/>
                    <a:pt x="21266" y="16180"/>
                  </a:cubicBezTo>
                  <a:cubicBezTo>
                    <a:pt x="21199" y="17887"/>
                    <a:pt x="20933" y="19565"/>
                    <a:pt x="20480" y="21145"/>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6" name="Shape 396"/>
            <p:cNvSpPr/>
            <p:nvPr/>
          </p:nvSpPr>
          <p:spPr>
            <a:xfrm>
              <a:off x="3955097" y="876043"/>
              <a:ext cx="221508" cy="132132"/>
            </a:xfrm>
            <a:custGeom>
              <a:avLst/>
              <a:gdLst/>
              <a:ahLst/>
              <a:cxnLst>
                <a:cxn ang="0">
                  <a:pos x="wd2" y="hd2"/>
                </a:cxn>
                <a:cxn ang="5400000">
                  <a:pos x="wd2" y="hd2"/>
                </a:cxn>
                <a:cxn ang="10800000">
                  <a:pos x="wd2" y="hd2"/>
                </a:cxn>
                <a:cxn ang="16200000">
                  <a:pos x="wd2" y="hd2"/>
                </a:cxn>
              </a:cxnLst>
              <a:rect l="0" t="0" r="r" b="b"/>
              <a:pathLst>
                <a:path w="21197" h="21057" extrusionOk="0">
                  <a:moveTo>
                    <a:pt x="0" y="13245"/>
                  </a:moveTo>
                  <a:cubicBezTo>
                    <a:pt x="432" y="5369"/>
                    <a:pt x="5522" y="-543"/>
                    <a:pt x="11367" y="40"/>
                  </a:cubicBezTo>
                  <a:cubicBezTo>
                    <a:pt x="17212" y="622"/>
                    <a:pt x="21600" y="7479"/>
                    <a:pt x="21168" y="15355"/>
                  </a:cubicBezTo>
                  <a:cubicBezTo>
                    <a:pt x="21058" y="17351"/>
                    <a:pt x="20639" y="19293"/>
                    <a:pt x="19937" y="21057"/>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7" name="Shape 397"/>
            <p:cNvSpPr/>
            <p:nvPr/>
          </p:nvSpPr>
          <p:spPr>
            <a:xfrm>
              <a:off x="4117245" y="929270"/>
              <a:ext cx="221248" cy="104274"/>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8" name="Shape 398"/>
            <p:cNvSpPr/>
            <p:nvPr/>
          </p:nvSpPr>
          <p:spPr>
            <a:xfrm rot="21368265">
              <a:off x="4269873" y="947021"/>
              <a:ext cx="221248"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399" name="Shape 399"/>
            <p:cNvSpPr/>
            <p:nvPr/>
          </p:nvSpPr>
          <p:spPr>
            <a:xfrm rot="20968506">
              <a:off x="4430888" y="973265"/>
              <a:ext cx="221248"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0" name="Shape 400"/>
            <p:cNvSpPr/>
            <p:nvPr/>
          </p:nvSpPr>
          <p:spPr>
            <a:xfrm rot="20968506">
              <a:off x="4602479" y="967643"/>
              <a:ext cx="221248"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1" name="Shape 401"/>
            <p:cNvSpPr/>
            <p:nvPr/>
          </p:nvSpPr>
          <p:spPr>
            <a:xfrm rot="20519236">
              <a:off x="4763336" y="973659"/>
              <a:ext cx="221249"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2" name="Shape 402"/>
            <p:cNvSpPr/>
            <p:nvPr/>
          </p:nvSpPr>
          <p:spPr>
            <a:xfrm rot="20519236">
              <a:off x="4934927" y="963520"/>
              <a:ext cx="221249"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3" name="Shape 403"/>
            <p:cNvSpPr/>
            <p:nvPr/>
          </p:nvSpPr>
          <p:spPr>
            <a:xfrm rot="20519236">
              <a:off x="5106518" y="941862"/>
              <a:ext cx="221249"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4" name="Shape 404"/>
            <p:cNvSpPr/>
            <p:nvPr/>
          </p:nvSpPr>
          <p:spPr>
            <a:xfrm rot="20519236">
              <a:off x="5282626" y="907694"/>
              <a:ext cx="221249" cy="104274"/>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5" name="Shape 405"/>
            <p:cNvSpPr/>
            <p:nvPr/>
          </p:nvSpPr>
          <p:spPr>
            <a:xfrm rot="20519236">
              <a:off x="5440671" y="883386"/>
              <a:ext cx="221248" cy="104275"/>
            </a:xfrm>
            <a:custGeom>
              <a:avLst/>
              <a:gdLst/>
              <a:ahLst/>
              <a:cxnLst>
                <a:cxn ang="0">
                  <a:pos x="wd2" y="hd2"/>
                </a:cxn>
                <a:cxn ang="5400000">
                  <a:pos x="wd2" y="hd2"/>
                </a:cxn>
                <a:cxn ang="10800000">
                  <a:pos x="wd2" y="hd2"/>
                </a:cxn>
                <a:cxn ang="16200000">
                  <a:pos x="wd2" y="hd2"/>
                </a:cxn>
              </a:cxnLst>
              <a:rect l="0" t="0" r="r" b="b"/>
              <a:pathLst>
                <a:path w="21067" h="20936" extrusionOk="0">
                  <a:moveTo>
                    <a:pt x="0" y="11825"/>
                  </a:moveTo>
                  <a:cubicBezTo>
                    <a:pt x="588" y="4600"/>
                    <a:pt x="5768" y="-664"/>
                    <a:pt x="11571" y="68"/>
                  </a:cubicBezTo>
                  <a:cubicBezTo>
                    <a:pt x="17373" y="801"/>
                    <a:pt x="21600" y="7252"/>
                    <a:pt x="21012" y="14477"/>
                  </a:cubicBezTo>
                  <a:cubicBezTo>
                    <a:pt x="20822" y="16814"/>
                    <a:pt x="20133" y="19044"/>
                    <a:pt x="19017" y="20936"/>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6" name="Shape 406"/>
            <p:cNvSpPr/>
            <p:nvPr/>
          </p:nvSpPr>
          <p:spPr>
            <a:xfrm rot="20519236">
              <a:off x="5585191" y="876799"/>
              <a:ext cx="290538" cy="111017"/>
            </a:xfrm>
            <a:custGeom>
              <a:avLst/>
              <a:gdLst/>
              <a:ahLst/>
              <a:cxnLst>
                <a:cxn ang="0">
                  <a:pos x="wd2" y="hd2"/>
                </a:cxn>
                <a:cxn ang="5400000">
                  <a:pos x="wd2" y="hd2"/>
                </a:cxn>
                <a:cxn ang="10800000">
                  <a:pos x="wd2" y="hd2"/>
                </a:cxn>
                <a:cxn ang="16200000">
                  <a:pos x="wd2" y="hd2"/>
                </a:cxn>
              </a:cxnLst>
              <a:rect l="0" t="0" r="r" b="b"/>
              <a:pathLst>
                <a:path w="20926" h="20813" extrusionOk="0">
                  <a:moveTo>
                    <a:pt x="0" y="10658"/>
                  </a:moveTo>
                  <a:cubicBezTo>
                    <a:pt x="767" y="3936"/>
                    <a:pt x="6053" y="-787"/>
                    <a:pt x="11805" y="109"/>
                  </a:cubicBezTo>
                  <a:cubicBezTo>
                    <a:pt x="17558" y="1006"/>
                    <a:pt x="21600" y="7181"/>
                    <a:pt x="20833" y="13903"/>
                  </a:cubicBezTo>
                  <a:cubicBezTo>
                    <a:pt x="20536" y="16504"/>
                    <a:pt x="19534" y="18926"/>
                    <a:pt x="17973" y="20813"/>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nvGrpSpPr>
            <p:cNvPr id="412" name="Group 412"/>
            <p:cNvGrpSpPr/>
            <p:nvPr/>
          </p:nvGrpSpPr>
          <p:grpSpPr>
            <a:xfrm>
              <a:off x="5750932" y="686222"/>
              <a:ext cx="792527" cy="281171"/>
              <a:chOff x="0" y="0"/>
              <a:chExt cx="792525" cy="281169"/>
            </a:xfrm>
          </p:grpSpPr>
          <p:sp>
            <p:nvSpPr>
              <p:cNvPr id="407" name="Shape 407"/>
              <p:cNvSpPr/>
              <p:nvPr/>
            </p:nvSpPr>
            <p:spPr>
              <a:xfrm rot="20466249">
                <a:off x="4960" y="131991"/>
                <a:ext cx="355181" cy="89740"/>
              </a:xfrm>
              <a:custGeom>
                <a:avLst/>
                <a:gdLst/>
                <a:ahLst/>
                <a:cxnLst>
                  <a:cxn ang="0">
                    <a:pos x="wd2" y="hd2"/>
                  </a:cxn>
                  <a:cxn ang="5400000">
                    <a:pos x="wd2" y="hd2"/>
                  </a:cxn>
                  <a:cxn ang="10800000">
                    <a:pos x="wd2" y="hd2"/>
                  </a:cxn>
                  <a:cxn ang="16200000">
                    <a:pos x="wd2" y="hd2"/>
                  </a:cxn>
                </a:cxnLst>
                <a:rect l="0" t="0" r="r" b="b"/>
                <a:pathLst>
                  <a:path w="21600" h="20414" extrusionOk="0">
                    <a:moveTo>
                      <a:pt x="0" y="18004"/>
                    </a:moveTo>
                    <a:cubicBezTo>
                      <a:pt x="707" y="6810"/>
                      <a:pt x="6098" y="-1186"/>
                      <a:pt x="12042" y="145"/>
                    </a:cubicBezTo>
                    <a:cubicBezTo>
                      <a:pt x="17494" y="1366"/>
                      <a:pt x="21600" y="10073"/>
                      <a:pt x="21600" y="20414"/>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8" name="Shape 408"/>
              <p:cNvSpPr/>
              <p:nvPr/>
            </p:nvSpPr>
            <p:spPr>
              <a:xfrm rot="20466249">
                <a:off x="220354" y="63270"/>
                <a:ext cx="355181" cy="89739"/>
              </a:xfrm>
              <a:custGeom>
                <a:avLst/>
                <a:gdLst/>
                <a:ahLst/>
                <a:cxnLst>
                  <a:cxn ang="0">
                    <a:pos x="wd2" y="hd2"/>
                  </a:cxn>
                  <a:cxn ang="5400000">
                    <a:pos x="wd2" y="hd2"/>
                  </a:cxn>
                  <a:cxn ang="10800000">
                    <a:pos x="wd2" y="hd2"/>
                  </a:cxn>
                  <a:cxn ang="16200000">
                    <a:pos x="wd2" y="hd2"/>
                  </a:cxn>
                </a:cxnLst>
                <a:rect l="0" t="0" r="r" b="b"/>
                <a:pathLst>
                  <a:path w="21600" h="20414" extrusionOk="0">
                    <a:moveTo>
                      <a:pt x="0" y="18004"/>
                    </a:moveTo>
                    <a:cubicBezTo>
                      <a:pt x="707" y="6810"/>
                      <a:pt x="6098" y="-1186"/>
                      <a:pt x="12042" y="145"/>
                    </a:cubicBezTo>
                    <a:cubicBezTo>
                      <a:pt x="17494" y="1366"/>
                      <a:pt x="21600" y="10073"/>
                      <a:pt x="21600" y="20414"/>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09" name="Shape 409"/>
              <p:cNvSpPr/>
              <p:nvPr/>
            </p:nvSpPr>
            <p:spPr>
              <a:xfrm rot="9159468">
                <a:off x="471837" y="114355"/>
                <a:ext cx="135872" cy="97771"/>
              </a:xfrm>
              <a:custGeom>
                <a:avLst/>
                <a:gdLst/>
                <a:ahLst/>
                <a:cxnLst>
                  <a:cxn ang="0">
                    <a:pos x="wd2" y="hd2"/>
                  </a:cxn>
                  <a:cxn ang="5400000">
                    <a:pos x="wd2" y="hd2"/>
                  </a:cxn>
                  <a:cxn ang="10800000">
                    <a:pos x="wd2" y="hd2"/>
                  </a:cxn>
                  <a:cxn ang="16200000">
                    <a:pos x="wd2" y="hd2"/>
                  </a:cxn>
                </a:cxnLst>
                <a:rect l="0" t="0" r="r" b="b"/>
                <a:pathLst>
                  <a:path w="21600" h="21133" extrusionOk="0">
                    <a:moveTo>
                      <a:pt x="0" y="20254"/>
                    </a:moveTo>
                    <a:cubicBezTo>
                      <a:pt x="248" y="8593"/>
                      <a:pt x="5282" y="-467"/>
                      <a:pt x="11245" y="18"/>
                    </a:cubicBezTo>
                    <a:cubicBezTo>
                      <a:pt x="17032" y="489"/>
                      <a:pt x="21600" y="9803"/>
                      <a:pt x="21600" y="21133"/>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0" name="Shape 410"/>
              <p:cNvSpPr/>
              <p:nvPr/>
            </p:nvSpPr>
            <p:spPr>
              <a:xfrm rot="10110389">
                <a:off x="242294" y="167771"/>
                <a:ext cx="132512" cy="101212"/>
              </a:xfrm>
              <a:custGeom>
                <a:avLst/>
                <a:gdLst/>
                <a:ahLst/>
                <a:cxnLst>
                  <a:cxn ang="0">
                    <a:pos x="wd2" y="hd2"/>
                  </a:cxn>
                  <a:cxn ang="5400000">
                    <a:pos x="wd2" y="hd2"/>
                  </a:cxn>
                  <a:cxn ang="10800000">
                    <a:pos x="wd2" y="hd2"/>
                  </a:cxn>
                  <a:cxn ang="16200000">
                    <a:pos x="wd2" y="hd2"/>
                  </a:cxn>
                </a:cxnLst>
                <a:rect l="0" t="0" r="r" b="b"/>
                <a:pathLst>
                  <a:path w="21600" h="21159" extrusionOk="0">
                    <a:moveTo>
                      <a:pt x="0" y="20330"/>
                    </a:moveTo>
                    <a:cubicBezTo>
                      <a:pt x="234" y="8654"/>
                      <a:pt x="5257" y="-441"/>
                      <a:pt x="11219" y="17"/>
                    </a:cubicBezTo>
                    <a:cubicBezTo>
                      <a:pt x="17017" y="462"/>
                      <a:pt x="21600" y="9796"/>
                      <a:pt x="21600" y="21159"/>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1" name="Shape 411"/>
              <p:cNvSpPr/>
              <p:nvPr/>
            </p:nvSpPr>
            <p:spPr>
              <a:xfrm rot="21116563">
                <a:off x="446604" y="23292"/>
                <a:ext cx="340003" cy="108412"/>
              </a:xfrm>
              <a:custGeom>
                <a:avLst/>
                <a:gdLst/>
                <a:ahLst/>
                <a:cxnLst>
                  <a:cxn ang="0">
                    <a:pos x="wd2" y="hd2"/>
                  </a:cxn>
                  <a:cxn ang="5400000">
                    <a:pos x="wd2" y="hd2"/>
                  </a:cxn>
                  <a:cxn ang="10800000">
                    <a:pos x="wd2" y="hd2"/>
                  </a:cxn>
                  <a:cxn ang="16200000">
                    <a:pos x="wd2" y="hd2"/>
                  </a:cxn>
                </a:cxnLst>
                <a:rect l="0" t="0" r="r" b="b"/>
                <a:pathLst>
                  <a:path w="20598" h="20335" extrusionOk="0">
                    <a:moveTo>
                      <a:pt x="239" y="20335"/>
                    </a:moveTo>
                    <a:cubicBezTo>
                      <a:pt x="-1002" y="11243"/>
                      <a:pt x="2720" y="2305"/>
                      <a:pt x="8552" y="370"/>
                    </a:cubicBezTo>
                    <a:cubicBezTo>
                      <a:pt x="13482" y="-1265"/>
                      <a:pt x="18482" y="2636"/>
                      <a:pt x="20598" y="9768"/>
                    </a:cubicBezTo>
                  </a:path>
                </a:pathLst>
              </a:custGeom>
              <a:noFill/>
              <a:ln w="12700" cap="flat">
                <a:solidFill>
                  <a:srgbClr val="660066"/>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grpSp>
      <p:grpSp>
        <p:nvGrpSpPr>
          <p:cNvPr id="422" name="Group 422"/>
          <p:cNvGrpSpPr/>
          <p:nvPr/>
        </p:nvGrpSpPr>
        <p:grpSpPr>
          <a:xfrm>
            <a:off x="8237162" y="4667208"/>
            <a:ext cx="3237758" cy="930250"/>
            <a:chOff x="0" y="0"/>
            <a:chExt cx="3237757" cy="930249"/>
          </a:xfrm>
        </p:grpSpPr>
        <p:sp>
          <p:nvSpPr>
            <p:cNvPr id="414" name="Shape 414"/>
            <p:cNvSpPr/>
            <p:nvPr/>
          </p:nvSpPr>
          <p:spPr>
            <a:xfrm rot="9941458">
              <a:off x="201385" y="760380"/>
              <a:ext cx="122015" cy="157231"/>
            </a:xfrm>
            <a:custGeom>
              <a:avLst/>
              <a:gdLst/>
              <a:ahLst/>
              <a:cxnLst>
                <a:cxn ang="0">
                  <a:pos x="wd2" y="hd2"/>
                </a:cxn>
                <a:cxn ang="5400000">
                  <a:pos x="wd2" y="hd2"/>
                </a:cxn>
                <a:cxn ang="10800000">
                  <a:pos x="wd2" y="hd2"/>
                </a:cxn>
                <a:cxn ang="16200000">
                  <a:pos x="wd2" y="hd2"/>
                </a:cxn>
              </a:cxnLst>
              <a:rect l="0" t="0" r="r" b="b"/>
              <a:pathLst>
                <a:path w="21600" h="21332" extrusionOk="0">
                  <a:moveTo>
                    <a:pt x="0" y="20837"/>
                  </a:moveTo>
                  <a:cubicBezTo>
                    <a:pt x="139" y="9058"/>
                    <a:pt x="5086" y="-268"/>
                    <a:pt x="11049" y="6"/>
                  </a:cubicBezTo>
                  <a:cubicBezTo>
                    <a:pt x="16916" y="275"/>
                    <a:pt x="21600" y="9744"/>
                    <a:pt x="21600" y="21332"/>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5" name="Shape 415"/>
            <p:cNvSpPr/>
            <p:nvPr/>
          </p:nvSpPr>
          <p:spPr>
            <a:xfrm rot="9941458">
              <a:off x="587492" y="747924"/>
              <a:ext cx="122014" cy="157231"/>
            </a:xfrm>
            <a:custGeom>
              <a:avLst/>
              <a:gdLst/>
              <a:ahLst/>
              <a:cxnLst>
                <a:cxn ang="0">
                  <a:pos x="wd2" y="hd2"/>
                </a:cxn>
                <a:cxn ang="5400000">
                  <a:pos x="wd2" y="hd2"/>
                </a:cxn>
                <a:cxn ang="10800000">
                  <a:pos x="wd2" y="hd2"/>
                </a:cxn>
                <a:cxn ang="16200000">
                  <a:pos x="wd2" y="hd2"/>
                </a:cxn>
              </a:cxnLst>
              <a:rect l="0" t="0" r="r" b="b"/>
              <a:pathLst>
                <a:path w="21600" h="21332" extrusionOk="0">
                  <a:moveTo>
                    <a:pt x="0" y="20837"/>
                  </a:moveTo>
                  <a:cubicBezTo>
                    <a:pt x="139" y="9058"/>
                    <a:pt x="5086" y="-268"/>
                    <a:pt x="11049" y="6"/>
                  </a:cubicBezTo>
                  <a:cubicBezTo>
                    <a:pt x="16916" y="275"/>
                    <a:pt x="21600" y="9744"/>
                    <a:pt x="21600" y="21332"/>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nvGrpSpPr>
            <p:cNvPr id="421" name="Group 421"/>
            <p:cNvGrpSpPr/>
            <p:nvPr/>
          </p:nvGrpSpPr>
          <p:grpSpPr>
            <a:xfrm>
              <a:off x="-1" y="0"/>
              <a:ext cx="3237759" cy="861306"/>
              <a:chOff x="0" y="0"/>
              <a:chExt cx="3237757" cy="861305"/>
            </a:xfrm>
          </p:grpSpPr>
          <p:sp>
            <p:nvSpPr>
              <p:cNvPr id="416" name="Shape 416"/>
              <p:cNvSpPr/>
              <p:nvPr/>
            </p:nvSpPr>
            <p:spPr>
              <a:xfrm rot="20856685">
                <a:off x="530683" y="293948"/>
                <a:ext cx="648940" cy="469511"/>
              </a:xfrm>
              <a:custGeom>
                <a:avLst/>
                <a:gdLst/>
                <a:ahLst/>
                <a:cxnLst>
                  <a:cxn ang="0">
                    <a:pos x="wd2" y="hd2"/>
                  </a:cxn>
                  <a:cxn ang="5400000">
                    <a:pos x="wd2" y="hd2"/>
                  </a:cxn>
                  <a:cxn ang="10800000">
                    <a:pos x="wd2" y="hd2"/>
                  </a:cxn>
                  <a:cxn ang="16200000">
                    <a:pos x="wd2" y="hd2"/>
                  </a:cxn>
                </a:cxnLst>
                <a:rect l="0" t="0" r="r" b="b"/>
                <a:pathLst>
                  <a:path w="21600" h="21136" extrusionOk="0">
                    <a:moveTo>
                      <a:pt x="0" y="20262"/>
                    </a:moveTo>
                    <a:cubicBezTo>
                      <a:pt x="247" y="8599"/>
                      <a:pt x="5280" y="-464"/>
                      <a:pt x="11242" y="19"/>
                    </a:cubicBezTo>
                    <a:cubicBezTo>
                      <a:pt x="17031" y="487"/>
                      <a:pt x="21600" y="9803"/>
                      <a:pt x="21600" y="21136"/>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7" name="Shape 417"/>
              <p:cNvSpPr/>
              <p:nvPr/>
            </p:nvSpPr>
            <p:spPr>
              <a:xfrm rot="20673755">
                <a:off x="24397" y="589903"/>
                <a:ext cx="255626" cy="217960"/>
              </a:xfrm>
              <a:custGeom>
                <a:avLst/>
                <a:gdLst/>
                <a:ahLst/>
                <a:cxnLst>
                  <a:cxn ang="0">
                    <a:pos x="wd2" y="hd2"/>
                  </a:cxn>
                  <a:cxn ang="5400000">
                    <a:pos x="wd2" y="hd2"/>
                  </a:cxn>
                  <a:cxn ang="10800000">
                    <a:pos x="wd2" y="hd2"/>
                  </a:cxn>
                  <a:cxn ang="16200000">
                    <a:pos x="wd2" y="hd2"/>
                  </a:cxn>
                </a:cxnLst>
                <a:rect l="0" t="0" r="r" b="b"/>
                <a:pathLst>
                  <a:path w="21600" h="21202" extrusionOk="0">
                    <a:moveTo>
                      <a:pt x="0" y="20458"/>
                    </a:moveTo>
                    <a:cubicBezTo>
                      <a:pt x="209" y="8756"/>
                      <a:pt x="5213" y="-398"/>
                      <a:pt x="11176" y="13"/>
                    </a:cubicBezTo>
                    <a:cubicBezTo>
                      <a:pt x="16991" y="414"/>
                      <a:pt x="21600" y="9782"/>
                      <a:pt x="21600" y="21202"/>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8" name="Shape 418"/>
              <p:cNvSpPr/>
              <p:nvPr/>
            </p:nvSpPr>
            <p:spPr>
              <a:xfrm rot="20921660">
                <a:off x="174371" y="465385"/>
                <a:ext cx="487105" cy="351586"/>
              </a:xfrm>
              <a:custGeom>
                <a:avLst/>
                <a:gdLst/>
                <a:ahLst/>
                <a:cxnLst>
                  <a:cxn ang="0">
                    <a:pos x="wd2" y="hd2"/>
                  </a:cxn>
                  <a:cxn ang="5400000">
                    <a:pos x="wd2" y="hd2"/>
                  </a:cxn>
                  <a:cxn ang="10800000">
                    <a:pos x="wd2" y="hd2"/>
                  </a:cxn>
                  <a:cxn ang="16200000">
                    <a:pos x="wd2" y="hd2"/>
                  </a:cxn>
                </a:cxnLst>
                <a:rect l="0" t="0" r="r" b="b"/>
                <a:pathLst>
                  <a:path w="21600" h="21135" extrusionOk="0">
                    <a:moveTo>
                      <a:pt x="0" y="20259"/>
                    </a:moveTo>
                    <a:lnTo>
                      <a:pt x="0" y="20259"/>
                    </a:lnTo>
                    <a:cubicBezTo>
                      <a:pt x="247" y="8597"/>
                      <a:pt x="5281" y="-465"/>
                      <a:pt x="11243" y="19"/>
                    </a:cubicBezTo>
                    <a:cubicBezTo>
                      <a:pt x="17031" y="488"/>
                      <a:pt x="21600" y="9804"/>
                      <a:pt x="21600" y="21135"/>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19" name="Shape 419"/>
              <p:cNvSpPr/>
              <p:nvPr/>
            </p:nvSpPr>
            <p:spPr>
              <a:xfrm>
                <a:off x="2664281" y="352213"/>
                <a:ext cx="189654" cy="19401"/>
              </a:xfrm>
              <a:custGeom>
                <a:avLst/>
                <a:gdLst/>
                <a:ahLst/>
                <a:cxnLst>
                  <a:cxn ang="0">
                    <a:pos x="wd2" y="hd2"/>
                  </a:cxn>
                  <a:cxn ang="5400000">
                    <a:pos x="wd2" y="hd2"/>
                  </a:cxn>
                  <a:cxn ang="10800000">
                    <a:pos x="wd2" y="hd2"/>
                  </a:cxn>
                  <a:cxn ang="16200000">
                    <a:pos x="wd2" y="hd2"/>
                  </a:cxn>
                </a:cxnLst>
                <a:rect l="0" t="0" r="r" b="b"/>
                <a:pathLst>
                  <a:path w="21600" h="19885" extrusionOk="0">
                    <a:moveTo>
                      <a:pt x="0" y="0"/>
                    </a:moveTo>
                    <a:cubicBezTo>
                      <a:pt x="5400" y="7713"/>
                      <a:pt x="10800" y="15428"/>
                      <a:pt x="14400" y="18514"/>
                    </a:cubicBezTo>
                    <a:cubicBezTo>
                      <a:pt x="18000" y="21600"/>
                      <a:pt x="21600" y="18514"/>
                      <a:pt x="21600" y="18514"/>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sp>
            <p:nvSpPr>
              <p:cNvPr id="420" name="Shape 420"/>
              <p:cNvSpPr/>
              <p:nvPr/>
            </p:nvSpPr>
            <p:spPr>
              <a:xfrm>
                <a:off x="3007463" y="0"/>
                <a:ext cx="230295" cy="3716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58" y="20992"/>
                      <a:pt x="4516" y="20384"/>
                      <a:pt x="6676" y="19557"/>
                    </a:cubicBezTo>
                    <a:cubicBezTo>
                      <a:pt x="8836" y="18730"/>
                      <a:pt x="11127" y="18000"/>
                      <a:pt x="12960" y="16638"/>
                    </a:cubicBezTo>
                    <a:cubicBezTo>
                      <a:pt x="14793" y="15276"/>
                      <a:pt x="16429" y="13232"/>
                      <a:pt x="17673" y="11384"/>
                    </a:cubicBezTo>
                    <a:cubicBezTo>
                      <a:pt x="18916" y="9535"/>
                      <a:pt x="19767" y="7443"/>
                      <a:pt x="20422" y="5546"/>
                    </a:cubicBezTo>
                    <a:cubicBezTo>
                      <a:pt x="21076" y="3649"/>
                      <a:pt x="21600" y="0"/>
                      <a:pt x="21600" y="0"/>
                    </a:cubicBezTo>
                  </a:path>
                </a:pathLst>
              </a:custGeom>
              <a:noFill/>
              <a:ln w="25400" cap="flat">
                <a:solidFill>
                  <a:srgbClr val="000090"/>
                </a:solidFill>
                <a:prstDash val="solid"/>
                <a:round/>
              </a:ln>
              <a:effectLst/>
            </p:spPr>
            <p:txBody>
              <a:bodyPr wrap="square" lIns="65023" tIns="65023" rIns="65023" bIns="65023" numCol="1" anchor="ctr">
                <a:noAutofit/>
              </a:bodyPr>
              <a:lstStyle/>
              <a:p>
                <a:pPr defTabSz="1300480">
                  <a:defRPr sz="1800">
                    <a:solidFill>
                      <a:srgbClr val="000000"/>
                    </a:solidFill>
                    <a:latin typeface="Arial"/>
                    <a:ea typeface="Arial"/>
                    <a:cs typeface="Arial"/>
                    <a:sym typeface="Arial"/>
                  </a:defRPr>
                </a:pPr>
                <a:endParaRPr/>
              </a:p>
            </p:txBody>
          </p:sp>
        </p:grpSp>
      </p:grpSp>
      <p:cxnSp>
        <p:nvCxnSpPr>
          <p:cNvPr id="3" name="Straight Arrow Connector 2"/>
          <p:cNvCxnSpPr/>
          <p:nvPr/>
        </p:nvCxnSpPr>
        <p:spPr>
          <a:xfrm flipH="1">
            <a:off x="1321376" y="3565737"/>
            <a:ext cx="3662913" cy="1641804"/>
          </a:xfrm>
          <a:prstGeom prst="straightConnector1">
            <a:avLst/>
          </a:prstGeom>
          <a:noFill/>
          <a:ln w="34925"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 name="TextBox 4"/>
          <p:cNvSpPr txBox="1"/>
          <p:nvPr/>
        </p:nvSpPr>
        <p:spPr>
          <a:xfrm rot="20140625">
            <a:off x="3454622" y="3279016"/>
            <a:ext cx="197061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chemeClr val="bg1"/>
                </a:solidFill>
                <a:effectLst/>
                <a:uFillTx/>
                <a:latin typeface="+mn-lt"/>
                <a:ea typeface="+mn-ea"/>
                <a:cs typeface="+mn-cs"/>
                <a:sym typeface="Avenir Light"/>
              </a:rPr>
              <a:t>protons</a:t>
            </a:r>
            <a:endParaRPr kumimoji="0" lang="en-US" sz="2800" b="0" i="0" u="none" strike="noStrike" cap="none" spc="0" normalizeH="0" baseline="0" dirty="0">
              <a:ln>
                <a:noFill/>
              </a:ln>
              <a:solidFill>
                <a:schemeClr val="bg1"/>
              </a:solidFill>
              <a:effectLst/>
              <a:uFillTx/>
              <a:latin typeface="+mn-lt"/>
              <a:ea typeface="+mn-ea"/>
              <a:cs typeface="+mn-cs"/>
              <a:sym typeface="Avenir Light"/>
            </a:endParaRPr>
          </a:p>
        </p:txBody>
      </p:sp>
      <p:sp>
        <p:nvSpPr>
          <p:cNvPr id="81" name="TextBox 80"/>
          <p:cNvSpPr txBox="1"/>
          <p:nvPr/>
        </p:nvSpPr>
        <p:spPr>
          <a:xfrm>
            <a:off x="9542208" y="3205189"/>
            <a:ext cx="193271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chemeClr val="accent1">
                    <a:lumMod val="50000"/>
                  </a:schemeClr>
                </a:solidFill>
                <a:effectLst/>
                <a:uFillTx/>
                <a:latin typeface="+mn-lt"/>
                <a:ea typeface="+mn-ea"/>
                <a:cs typeface="+mn-cs"/>
                <a:sym typeface="Avenir Light"/>
              </a:rPr>
              <a:t>electrons</a:t>
            </a:r>
            <a:endParaRPr kumimoji="0" lang="en-US" sz="2800" b="0" i="0" u="none" strike="noStrike" cap="none" spc="0" normalizeH="0" baseline="0" dirty="0">
              <a:ln>
                <a:noFill/>
              </a:ln>
              <a:solidFill>
                <a:schemeClr val="accent1">
                  <a:lumMod val="50000"/>
                </a:schemeClr>
              </a:solidFill>
              <a:effectLst/>
              <a:uFillTx/>
              <a:latin typeface="+mn-lt"/>
              <a:ea typeface="+mn-ea"/>
              <a:cs typeface="+mn-cs"/>
              <a:sym typeface="Avenir Light"/>
            </a:endParaRPr>
          </a:p>
        </p:txBody>
      </p:sp>
      <p:cxnSp>
        <p:nvCxnSpPr>
          <p:cNvPr id="82" name="Straight Arrow Connector 81"/>
          <p:cNvCxnSpPr/>
          <p:nvPr/>
        </p:nvCxnSpPr>
        <p:spPr>
          <a:xfrm flipH="1">
            <a:off x="4667621" y="4410186"/>
            <a:ext cx="486492" cy="422960"/>
          </a:xfrm>
          <a:prstGeom prst="straightConnector1">
            <a:avLst/>
          </a:prstGeom>
          <a:noFill/>
          <a:ln w="34925" cap="flat">
            <a:solidFill>
              <a:schemeClr val="accent6">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4" name="Straight Arrow Connector 83"/>
          <p:cNvCxnSpPr/>
          <p:nvPr/>
        </p:nvCxnSpPr>
        <p:spPr>
          <a:xfrm>
            <a:off x="7750738" y="4101154"/>
            <a:ext cx="430469" cy="1313795"/>
          </a:xfrm>
          <a:prstGeom prst="straightConnector1">
            <a:avLst/>
          </a:prstGeom>
          <a:noFill/>
          <a:ln w="34925"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6" name="TextBox 85"/>
          <p:cNvSpPr txBox="1"/>
          <p:nvPr/>
        </p:nvSpPr>
        <p:spPr>
          <a:xfrm>
            <a:off x="6738015" y="3504607"/>
            <a:ext cx="172370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FF0000"/>
                </a:solidFill>
                <a:effectLst/>
                <a:uFillTx/>
                <a:latin typeface="+mn-lt"/>
                <a:ea typeface="+mn-ea"/>
                <a:cs typeface="+mn-cs"/>
                <a:sym typeface="Avenir Light"/>
              </a:rPr>
              <a:t>Aluminum</a:t>
            </a:r>
            <a:endParaRPr kumimoji="0" lang="en-US" sz="2800" b="0" i="0" u="none" strike="noStrike" cap="none" spc="0" normalizeH="0" baseline="0" dirty="0">
              <a:ln>
                <a:noFill/>
              </a:ln>
              <a:solidFill>
                <a:srgbClr val="FF0000"/>
              </a:solidFill>
              <a:effectLst/>
              <a:uFillTx/>
              <a:latin typeface="+mn-lt"/>
              <a:ea typeface="+mn-ea"/>
              <a:cs typeface="+mn-cs"/>
              <a:sym typeface="Avenir Light"/>
            </a:endParaRPr>
          </a:p>
        </p:txBody>
      </p:sp>
      <p:cxnSp>
        <p:nvCxnSpPr>
          <p:cNvPr id="87" name="Straight Arrow Connector 86"/>
          <p:cNvCxnSpPr/>
          <p:nvPr/>
        </p:nvCxnSpPr>
        <p:spPr>
          <a:xfrm flipH="1">
            <a:off x="9099242" y="3745554"/>
            <a:ext cx="981943" cy="1141907"/>
          </a:xfrm>
          <a:prstGeom prst="straightConnector1">
            <a:avLst/>
          </a:prstGeom>
          <a:noFill/>
          <a:ln w="34925" cap="flat">
            <a:solidFill>
              <a:schemeClr val="accent1">
                <a:lumMod val="50000"/>
              </a:schemeClr>
            </a:solidFill>
            <a:prstDash val="solid"/>
            <a:miter lim="400000"/>
            <a:tailEnd type="arrow"/>
          </a:ln>
          <a:effectLst/>
          <a:sp3d/>
        </p:spPr>
        <p:style>
          <a:lnRef idx="0">
            <a:scrgbClr r="0" g="0" b="0"/>
          </a:lnRef>
          <a:fillRef idx="0">
            <a:scrgbClr r="0" g="0" b="0"/>
          </a:fillRef>
          <a:effectRef idx="0">
            <a:scrgbClr r="0" g="0" b="0"/>
          </a:effectRef>
          <a:fontRef idx="none"/>
        </p:style>
      </p:cxnSp>
      <p:sp>
        <p:nvSpPr>
          <p:cNvPr id="89" name="TextBox 88"/>
          <p:cNvSpPr txBox="1"/>
          <p:nvPr/>
        </p:nvSpPr>
        <p:spPr>
          <a:xfrm>
            <a:off x="4795571" y="3869152"/>
            <a:ext cx="140166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chemeClr val="accent6">
                    <a:lumMod val="50000"/>
                  </a:schemeClr>
                </a:solidFill>
                <a:effectLst/>
                <a:uFillTx/>
                <a:latin typeface="+mn-lt"/>
                <a:ea typeface="+mn-ea"/>
                <a:cs typeface="+mn-cs"/>
                <a:sym typeface="Avenir Light"/>
              </a:rPr>
              <a:t>muons</a:t>
            </a:r>
            <a:endParaRPr kumimoji="0" lang="en-US" sz="2800" b="0" i="0" u="none" strike="noStrike" cap="none" spc="0" normalizeH="0" baseline="0" dirty="0">
              <a:ln>
                <a:noFill/>
              </a:ln>
              <a:solidFill>
                <a:schemeClr val="accent6">
                  <a:lumMod val="50000"/>
                </a:schemeClr>
              </a:solidFill>
              <a:effectLst/>
              <a:uFillTx/>
              <a:latin typeface="+mn-lt"/>
              <a:ea typeface="+mn-ea"/>
              <a:cs typeface="+mn-cs"/>
              <a:sym typeface="Avenir Light"/>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1000"/>
                                  </p:stCondLst>
                                  <p:iterate>
                                    <p:tmAbs val="0"/>
                                  </p:iterate>
                                  <p:childTnLst>
                                    <p:set>
                                      <p:cBhvr>
                                        <p:cTn id="6" fill="hold"/>
                                        <p:tgtEl>
                                          <p:spTgt spid="413"/>
                                        </p:tgtEl>
                                        <p:attrNameLst>
                                          <p:attrName>style.visibility</p:attrName>
                                        </p:attrNameLst>
                                      </p:cBhvr>
                                      <p:to>
                                        <p:strVal val="visible"/>
                                      </p:to>
                                    </p:set>
                                    <p:animEffect transition="in" filter="wipe(left)">
                                      <p:cBhvr>
                                        <p:cTn id="7" dur="1000"/>
                                        <p:tgtEl>
                                          <p:spTgt spid="413"/>
                                        </p:tgtEl>
                                      </p:cBhvr>
                                    </p:animEffect>
                                  </p:childTnLst>
                                </p:cTn>
                              </p:par>
                            </p:childTnLst>
                          </p:cTn>
                        </p:par>
                        <p:par>
                          <p:cTn id="8" fill="hold">
                            <p:stCondLst>
                              <p:cond delay="2000"/>
                            </p:stCondLst>
                            <p:childTnLst>
                              <p:par>
                                <p:cTn id="9" presetID="22" presetClass="entr" presetSubtype="8" fill="hold" grpId="2" nodeType="afterEffect">
                                  <p:stCondLst>
                                    <p:cond delay="1000"/>
                                  </p:stCondLst>
                                  <p:iterate>
                                    <p:tmAbs val="0"/>
                                  </p:iterate>
                                  <p:childTnLst>
                                    <p:set>
                                      <p:cBhvr>
                                        <p:cTn id="10" fill="hold"/>
                                        <p:tgtEl>
                                          <p:spTgt spid="422"/>
                                        </p:tgtEl>
                                        <p:attrNameLst>
                                          <p:attrName>style.visibility</p:attrName>
                                        </p:attrNameLst>
                                      </p:cBhvr>
                                      <p:to>
                                        <p:strVal val="visible"/>
                                      </p:to>
                                    </p:set>
                                    <p:animEffect transition="in" filter="wipe(left)">
                                      <p:cBhvr>
                                        <p:cTn id="11" dur="499"/>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1" animBg="1" advAuto="0"/>
      <p:bldP spid="422" grpId="2"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6" name="Shape 426"/>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27" name="Shape 427"/>
          <p:cNvSpPr>
            <a:spLocks noGrp="1"/>
          </p:cNvSpPr>
          <p:nvPr>
            <p:ph type="title"/>
          </p:nvPr>
        </p:nvSpPr>
        <p:spPr>
          <a:prstGeom prst="rect">
            <a:avLst/>
          </a:prstGeom>
        </p:spPr>
        <p:txBody>
          <a:bodyPr/>
          <a:lstStyle>
            <a:lvl1pPr defTabSz="584200">
              <a:defRPr sz="4500" cap="all" spc="720">
                <a:latin typeface="Avenir Next"/>
                <a:ea typeface="Avenir Next"/>
                <a:cs typeface="Avenir Next"/>
                <a:sym typeface="Avenir Next"/>
              </a:defRPr>
            </a:lvl1pPr>
          </a:lstStyle>
          <a:p>
            <a:r>
              <a:t>One Quintillion Muons</a:t>
            </a:r>
          </a:p>
        </p:txBody>
      </p:sp>
      <p:sp>
        <p:nvSpPr>
          <p:cNvPr id="428" name="Shape 428"/>
          <p:cNvSpPr>
            <a:spLocks noGrp="1"/>
          </p:cNvSpPr>
          <p:nvPr>
            <p:ph type="body" idx="1"/>
          </p:nvPr>
        </p:nvSpPr>
        <p:spPr>
          <a:xfrm>
            <a:off x="42258" y="2405377"/>
            <a:ext cx="12767884" cy="10722716"/>
          </a:xfrm>
          <a:prstGeom prst="rect">
            <a:avLst/>
          </a:prstGeom>
        </p:spPr>
        <p:txBody>
          <a:bodyPr>
            <a:normAutofit/>
          </a:bodyPr>
          <a:lstStyle/>
          <a:p>
            <a:pPr marL="0" indent="203200" algn="ctr" defTabSz="584200">
              <a:lnSpc>
                <a:spcPct val="50000"/>
              </a:lnSpc>
              <a:spcBef>
                <a:spcPts val="0"/>
              </a:spcBef>
              <a:buSzTx/>
              <a:buNone/>
              <a:defRPr sz="11600" cap="all" spc="1856">
                <a:solidFill>
                  <a:srgbClr val="000000"/>
                </a:solidFill>
                <a:latin typeface="Avenir Next"/>
                <a:ea typeface="Avenir Next"/>
                <a:cs typeface="Avenir Next"/>
                <a:sym typeface="Avenir Next"/>
              </a:defRPr>
            </a:pPr>
            <a:r>
              <a:rPr sz="9700" dirty="0"/>
              <a:t>10</a:t>
            </a:r>
            <a:r>
              <a:rPr sz="9700" baseline="31999" dirty="0"/>
              <a:t>18</a:t>
            </a:r>
          </a:p>
          <a:p>
            <a:pPr marL="0" indent="203200" algn="ctr" defTabSz="584200">
              <a:lnSpc>
                <a:spcPct val="50000"/>
              </a:lnSpc>
              <a:spcBef>
                <a:spcPts val="0"/>
              </a:spcBef>
              <a:buSzTx/>
              <a:buNone/>
              <a:defRPr sz="11600" cap="all" spc="1856">
                <a:solidFill>
                  <a:srgbClr val="000000"/>
                </a:solidFill>
                <a:latin typeface="Avenir Next"/>
                <a:ea typeface="Avenir Next"/>
                <a:cs typeface="Avenir Next"/>
                <a:sym typeface="Avenir Next"/>
              </a:defRPr>
            </a:pPr>
            <a:r>
              <a:rPr sz="9700" baseline="31999" dirty="0"/>
              <a:t> </a:t>
            </a:r>
          </a:p>
          <a:p>
            <a:pPr marL="0" indent="203200" algn="ctr" defTabSz="584200">
              <a:lnSpc>
                <a:spcPct val="50000"/>
              </a:lnSpc>
              <a:spcBef>
                <a:spcPts val="0"/>
              </a:spcBef>
              <a:buSzTx/>
              <a:buNone/>
              <a:defRPr sz="7400" spc="1184">
                <a:solidFill>
                  <a:srgbClr val="000000"/>
                </a:solidFill>
                <a:latin typeface="Avenir Next"/>
                <a:ea typeface="Avenir Next"/>
                <a:cs typeface="Avenir Next"/>
                <a:sym typeface="Avenir Next"/>
              </a:defRPr>
            </a:pPr>
            <a:r>
              <a:rPr sz="7200" dirty="0"/>
              <a:t>(a billion billion)</a:t>
            </a:r>
          </a:p>
          <a:p>
            <a:pPr marL="0" indent="203200" algn="ctr" defTabSz="584200">
              <a:lnSpc>
                <a:spcPct val="50000"/>
              </a:lnSpc>
              <a:spcBef>
                <a:spcPts val="0"/>
              </a:spcBef>
              <a:buSzTx/>
              <a:buNone/>
              <a:defRPr sz="6800" cap="all" spc="1088">
                <a:solidFill>
                  <a:srgbClr val="000000"/>
                </a:solidFill>
                <a:latin typeface="Avenir Next"/>
                <a:ea typeface="Avenir Next"/>
                <a:cs typeface="Avenir Next"/>
                <a:sym typeface="Avenir Next"/>
              </a:defRPr>
            </a:pPr>
            <a:endParaRPr sz="6600" dirty="0"/>
          </a:p>
          <a:p>
            <a:pPr marL="0" indent="203200" algn="ctr" defTabSz="584200">
              <a:lnSpc>
                <a:spcPct val="50000"/>
              </a:lnSpc>
              <a:spcBef>
                <a:spcPts val="0"/>
              </a:spcBef>
              <a:buSzTx/>
              <a:buNone/>
              <a:defRPr sz="9000" cap="all" spc="1440">
                <a:solidFill>
                  <a:srgbClr val="000000"/>
                </a:solidFill>
                <a:latin typeface="Avenir Next"/>
                <a:ea typeface="Avenir Next"/>
                <a:cs typeface="Avenir Next"/>
                <a:sym typeface="Avenir Next"/>
              </a:defRPr>
            </a:pPr>
            <a:r>
              <a:rPr sz="8800" dirty="0"/>
              <a:t>=</a:t>
            </a:r>
          </a:p>
          <a:p>
            <a:pPr marL="0" indent="203200" algn="ctr" defTabSz="584200">
              <a:lnSpc>
                <a:spcPct val="50000"/>
              </a:lnSpc>
              <a:spcBef>
                <a:spcPts val="0"/>
              </a:spcBef>
              <a:buSzTx/>
              <a:buNone/>
              <a:defRPr sz="5900" cap="all" spc="943">
                <a:solidFill>
                  <a:srgbClr val="000000"/>
                </a:solidFill>
                <a:latin typeface="Avenir Next"/>
                <a:ea typeface="Avenir Next"/>
                <a:cs typeface="Avenir Next"/>
                <a:sym typeface="Avenir Next"/>
              </a:defRPr>
            </a:pPr>
            <a:endParaRPr sz="5400" dirty="0"/>
          </a:p>
          <a:p>
            <a:pPr marL="0" indent="203200" algn="ctr" defTabSz="584200">
              <a:lnSpc>
                <a:spcPct val="50000"/>
              </a:lnSpc>
              <a:spcBef>
                <a:spcPts val="0"/>
              </a:spcBef>
              <a:buSzTx/>
              <a:buNone/>
              <a:defRPr sz="5900" cap="all" spc="943">
                <a:solidFill>
                  <a:srgbClr val="000000"/>
                </a:solidFill>
                <a:latin typeface="Avenir Next"/>
                <a:ea typeface="Avenir Next"/>
                <a:cs typeface="Avenir Next"/>
                <a:sym typeface="Avenir Next"/>
              </a:defRPr>
            </a:pPr>
            <a:r>
              <a:rPr sz="5400" dirty="0"/>
              <a:t>1,000,000,000,000,000,000</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0"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01685" y="-391059"/>
            <a:ext cx="15801647" cy="10535718"/>
          </a:xfrm>
          <a:prstGeom prst="rect">
            <a:avLst/>
          </a:prstGeom>
          <a:ln w="12700">
            <a:miter lim="400000"/>
          </a:ln>
        </p:spPr>
      </p:pic>
      <p:sp>
        <p:nvSpPr>
          <p:cNvPr id="431" name="Shape 431"/>
          <p:cNvSpPr/>
          <p:nvPr/>
        </p:nvSpPr>
        <p:spPr>
          <a:xfrm>
            <a:off x="-25813" y="6858222"/>
            <a:ext cx="13056426" cy="1994405"/>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32" name="Shape 432"/>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33" name="Shape 433"/>
          <p:cNvSpPr>
            <a:spLocks noGrp="1"/>
          </p:cNvSpPr>
          <p:nvPr>
            <p:ph type="title"/>
          </p:nvPr>
        </p:nvSpPr>
        <p:spPr>
          <a:prstGeom prst="rect">
            <a:avLst/>
          </a:prstGeom>
        </p:spPr>
        <p:txBody>
          <a:bodyPr/>
          <a:lstStyle>
            <a:lvl1pPr defTabSz="584200">
              <a:defRPr sz="4500" cap="all" spc="720">
                <a:latin typeface="Avenir Next"/>
                <a:ea typeface="Avenir Next"/>
                <a:cs typeface="Avenir Next"/>
                <a:sym typeface="Avenir Next"/>
              </a:defRPr>
            </a:lvl1pPr>
          </a:lstStyle>
          <a:p>
            <a:r>
              <a:t>One Quintillion Muons…</a:t>
            </a:r>
          </a:p>
        </p:txBody>
      </p:sp>
      <p:sp>
        <p:nvSpPr>
          <p:cNvPr id="434" name="Shape 434"/>
          <p:cNvSpPr>
            <a:spLocks noGrp="1"/>
          </p:cNvSpPr>
          <p:nvPr>
            <p:ph type="body" idx="1"/>
          </p:nvPr>
        </p:nvSpPr>
        <p:spPr>
          <a:xfrm>
            <a:off x="118458" y="7045295"/>
            <a:ext cx="12767884" cy="10722716"/>
          </a:xfrm>
          <a:prstGeom prst="rect">
            <a:avLst/>
          </a:prstGeom>
        </p:spPr>
        <p:txBody>
          <a:bodyPr/>
          <a:lstStyle>
            <a:lvl1pPr marL="0" indent="203200" algn="ctr" defTabSz="584200">
              <a:spcBef>
                <a:spcPts val="0"/>
              </a:spcBef>
              <a:buSzTx/>
              <a:buNone/>
              <a:defRPr sz="4300" cap="all" spc="687">
                <a:latin typeface="Avenir Next"/>
                <a:ea typeface="Avenir Next"/>
                <a:cs typeface="Avenir Next"/>
                <a:sym typeface="Avenir Next"/>
              </a:defRPr>
            </a:lvl1pPr>
          </a:lstStyle>
          <a:p>
            <a:r>
              <a:t>1 muon for each grain of sand on All the earth’s beaches</a:t>
            </a: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27" name="Shape 427"/>
          <p:cNvSpPr>
            <a:spLocks noGrp="1"/>
          </p:cNvSpPr>
          <p:nvPr>
            <p:ph type="title"/>
          </p:nvPr>
        </p:nvSpPr>
        <p:spPr>
          <a:prstGeom prst="rect">
            <a:avLst/>
          </a:prstGeom>
        </p:spPr>
        <p:txBody>
          <a:bodyPr/>
          <a:lstStyle>
            <a:lvl1pPr defTabSz="584200">
              <a:defRPr sz="4500" cap="all" spc="720">
                <a:latin typeface="Avenir Next"/>
                <a:ea typeface="Avenir Next"/>
                <a:cs typeface="Avenir Next"/>
                <a:sym typeface="Avenir Next"/>
              </a:defRPr>
            </a:lvl1pPr>
          </a:lstStyle>
          <a:p>
            <a:r>
              <a:rPr lang="en-US" dirty="0" smtClean="0"/>
              <a:t>Old Result</a:t>
            </a:r>
            <a:endParaRPr dirty="0"/>
          </a:p>
        </p:txBody>
      </p:sp>
      <p:sp>
        <p:nvSpPr>
          <p:cNvPr id="4" name="Text Placeholder 3"/>
          <p:cNvSpPr>
            <a:spLocks noGrp="1"/>
          </p:cNvSpPr>
          <p:nvPr>
            <p:ph type="body" idx="1"/>
          </p:nvPr>
        </p:nvSpPr>
        <p:spPr>
          <a:xfrm>
            <a:off x="660400" y="2019299"/>
            <a:ext cx="11684000" cy="4202114"/>
          </a:xfrm>
        </p:spPr>
        <p:txBody>
          <a:bodyPr/>
          <a:lstStyle/>
          <a:p>
            <a:r>
              <a:rPr lang="en-US" dirty="0" smtClean="0"/>
              <a:t>In 2006, the </a:t>
            </a:r>
            <a:r>
              <a:rPr lang="en-US" dirty="0" err="1" smtClean="0"/>
              <a:t>Sindrum</a:t>
            </a:r>
            <a:r>
              <a:rPr lang="en-US" dirty="0" smtClean="0"/>
              <a:t>-II experiment announced that </a:t>
            </a:r>
            <a:r>
              <a:rPr lang="en-US" dirty="0"/>
              <a:t>m</a:t>
            </a:r>
            <a:r>
              <a:rPr lang="en-US" dirty="0" smtClean="0"/>
              <a:t>uons convert to electrons less than one in a trillion (1000000000000) times.</a:t>
            </a:r>
          </a:p>
          <a:p>
            <a:r>
              <a:rPr lang="en-US" dirty="0" smtClean="0"/>
              <a:t>That’s roughly the chance that your house will be hit by a meteor</a:t>
            </a:r>
          </a:p>
          <a:p>
            <a:endParaRPr lang="en-US" dirty="0"/>
          </a:p>
        </p:txBody>
      </p:sp>
      <p:pic>
        <p:nvPicPr>
          <p:cNvPr id="1026" name="Picture 2" descr="mage result for hous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75529" y="5692173"/>
            <a:ext cx="4303059" cy="242133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asted-image.png"/>
          <p:cNvPicPr>
            <a:picLocks noChangeAspect="1"/>
          </p:cNvPicPr>
          <p:nvPr/>
        </p:nvPicPr>
        <p:blipFill>
          <a:blip r:embed="rId3">
            <a:extLst/>
          </a:blip>
          <a:stretch>
            <a:fillRect/>
          </a:stretch>
        </p:blipFill>
        <p:spPr>
          <a:xfrm rot="928059" flipH="1">
            <a:off x="-3078088" y="2136559"/>
            <a:ext cx="12420601" cy="4864101"/>
          </a:xfrm>
          <a:prstGeom prst="rect">
            <a:avLst/>
          </a:prstGeom>
          <a:ln w="12700">
            <a:miter lim="400000"/>
          </a:ln>
        </p:spPr>
      </p:pic>
      <p:sp>
        <p:nvSpPr>
          <p:cNvPr id="2" name="Rectangle 1"/>
          <p:cNvSpPr/>
          <p:nvPr/>
        </p:nvSpPr>
        <p:spPr>
          <a:xfrm>
            <a:off x="4820028" y="8438495"/>
            <a:ext cx="2353529"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Today!</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6885828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iterate>
                                    <p:tmAbs val="0"/>
                                  </p:iterate>
                                  <p:childTnLst>
                                    <p:set>
                                      <p:cBhvr>
                                        <p:cTn id="6" fill="hold"/>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0-#ppt_w/2"/>
                                          </p:val>
                                        </p:tav>
                                        <p:tav tm="100000">
                                          <p:val>
                                            <p:strVal val="#ppt_x"/>
                                          </p:val>
                                        </p:tav>
                                      </p:tavLst>
                                    </p:anim>
                                    <p:anim calcmode="lin" valueType="num">
                                      <p:cBhvr>
                                        <p:cTn id="8" dur="10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2" presetClass="exit" presetSubtype="4" fill="hold" grpId="1" nodeType="afterEffect">
                                  <p:stCondLst>
                                    <p:cond delay="0"/>
                                  </p:stCondLst>
                                  <p:iterate>
                                    <p:tmAbs val="0"/>
                                  </p:iterate>
                                  <p:childTnLst>
                                    <p:animEffect transition="out" filter="wipe(down)">
                                      <p:cBhvr>
                                        <p:cTn id="11" dur="2500" fill="hold"/>
                                        <p:tgtEl>
                                          <p:spTgt spid="8"/>
                                        </p:tgtEl>
                                      </p:cBhvr>
                                    </p:animEffect>
                                    <p:set>
                                      <p:cBhvr>
                                        <p:cTn id="12" fill="hold">
                                          <p:stCondLst>
                                            <p:cond delay="2499"/>
                                          </p:stCondLst>
                                        </p:cTn>
                                        <p:tgtEl>
                                          <p:spTgt spid="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026"/>
                                        </p:tgtEl>
                                      </p:cBhvr>
                                    </p:animEffect>
                                    <p:set>
                                      <p:cBhvr>
                                        <p:cTn id="15" dur="1" fill="hold">
                                          <p:stCondLst>
                                            <p:cond delay="499"/>
                                          </p:stCondLst>
                                        </p:cTn>
                                        <p:tgtEl>
                                          <p:spTgt spid="102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P spid="8" grpId="1" animBg="1" advAuto="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27" name="Shape 427"/>
          <p:cNvSpPr>
            <a:spLocks noGrp="1"/>
          </p:cNvSpPr>
          <p:nvPr>
            <p:ph type="title"/>
          </p:nvPr>
        </p:nvSpPr>
        <p:spPr>
          <a:prstGeom prst="rect">
            <a:avLst/>
          </a:prstGeom>
        </p:spPr>
        <p:txBody>
          <a:bodyPr/>
          <a:lstStyle>
            <a:lvl1pPr defTabSz="584200">
              <a:defRPr sz="4500" cap="all" spc="720">
                <a:latin typeface="Avenir Next"/>
                <a:ea typeface="Avenir Next"/>
                <a:cs typeface="Avenir Next"/>
                <a:sym typeface="Avenir Next"/>
              </a:defRPr>
            </a:lvl1pPr>
          </a:lstStyle>
          <a:p>
            <a:r>
              <a:rPr lang="en-US" dirty="0" smtClean="0"/>
              <a:t>Our Goal</a:t>
            </a:r>
            <a:endParaRPr dirty="0"/>
          </a:p>
        </p:txBody>
      </p:sp>
      <p:sp>
        <p:nvSpPr>
          <p:cNvPr id="4" name="Text Placeholder 3"/>
          <p:cNvSpPr>
            <a:spLocks noGrp="1"/>
          </p:cNvSpPr>
          <p:nvPr>
            <p:ph type="body" idx="1"/>
          </p:nvPr>
        </p:nvSpPr>
        <p:spPr>
          <a:xfrm>
            <a:off x="660400" y="2256782"/>
            <a:ext cx="11684000" cy="4202114"/>
          </a:xfrm>
        </p:spPr>
        <p:txBody>
          <a:bodyPr/>
          <a:lstStyle/>
          <a:p>
            <a:r>
              <a:rPr lang="en-US" dirty="0" smtClean="0"/>
              <a:t>Our goal is to increase the sensitivity by a factor of 10,000, so we will see muon to electron conversion if it occurs one out of </a:t>
            </a:r>
            <a:r>
              <a:rPr lang="en-US" i="1" dirty="0" smtClean="0"/>
              <a:t>ten quadrillion </a:t>
            </a:r>
            <a:r>
              <a:rPr lang="en-US" dirty="0" smtClean="0"/>
              <a:t>(10000000000000000) times</a:t>
            </a:r>
          </a:p>
          <a:p>
            <a:r>
              <a:rPr lang="en-US" dirty="0" smtClean="0"/>
              <a:t>That’s the chance that your house will be hit by a meteor.</a:t>
            </a:r>
          </a:p>
          <a:p>
            <a:endParaRPr lang="en-US" dirty="0"/>
          </a:p>
        </p:txBody>
      </p:sp>
      <p:sp>
        <p:nvSpPr>
          <p:cNvPr id="9" name="Rectangle 8"/>
          <p:cNvSpPr/>
          <p:nvPr/>
        </p:nvSpPr>
        <p:spPr>
          <a:xfrm>
            <a:off x="2311119" y="6684999"/>
            <a:ext cx="730680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 the next 10 seconds!</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16237099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36" name="pasted-image.png"/>
          <p:cNvPicPr>
            <a:picLocks noChangeAspect="1"/>
          </p:cNvPicPr>
          <p:nvPr/>
        </p:nvPicPr>
        <p:blipFill>
          <a:blip r:embed="rId2">
            <a:extLst/>
          </a:blip>
          <a:stretch>
            <a:fillRect/>
          </a:stretch>
        </p:blipFill>
        <p:spPr>
          <a:xfrm>
            <a:off x="-853163" y="-112927"/>
            <a:ext cx="15315406" cy="9979454"/>
          </a:xfrm>
          <a:prstGeom prst="rect">
            <a:avLst/>
          </a:prstGeom>
          <a:ln w="12700">
            <a:miter lim="400000"/>
          </a:ln>
        </p:spPr>
      </p:pic>
      <p:sp>
        <p:nvSpPr>
          <p:cNvPr id="437" name="Shape 437"/>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38" name="Shape 438"/>
          <p:cNvSpPr>
            <a:spLocks noGrp="1"/>
          </p:cNvSpPr>
          <p:nvPr>
            <p:ph type="title"/>
          </p:nvPr>
        </p:nvSpPr>
        <p:spPr>
          <a:prstGeom prst="rect">
            <a:avLst/>
          </a:prstGeom>
        </p:spPr>
        <p:txBody>
          <a:bodyPr/>
          <a:lstStyle>
            <a:lvl1pPr defTabSz="584200">
              <a:defRPr sz="4500" cap="all" spc="720">
                <a:latin typeface="Avenir Next"/>
                <a:ea typeface="Avenir Next"/>
                <a:cs typeface="Avenir Next"/>
                <a:sym typeface="Avenir Next"/>
              </a:defRPr>
            </a:lvl1pPr>
          </a:lstStyle>
          <a:p>
            <a:r>
              <a:t>is this the same as the lhc?</a:t>
            </a: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 name="Shape 440"/>
          <p:cNvSpPr/>
          <p:nvPr/>
        </p:nvSpPr>
        <p:spPr>
          <a:xfrm>
            <a:off x="-25813" y="321747"/>
            <a:ext cx="13056426" cy="2117150"/>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41" name="Shape 441"/>
          <p:cNvSpPr>
            <a:spLocks noGrp="1"/>
          </p:cNvSpPr>
          <p:nvPr>
            <p:ph type="title"/>
          </p:nvPr>
        </p:nvSpPr>
        <p:spPr>
          <a:xfrm>
            <a:off x="650239" y="567521"/>
            <a:ext cx="11704322" cy="1625601"/>
          </a:xfrm>
          <a:prstGeom prst="rect">
            <a:avLst/>
          </a:prstGeom>
        </p:spPr>
        <p:txBody>
          <a:bodyPr/>
          <a:lstStyle/>
          <a:p>
            <a:pPr defTabSz="385572">
              <a:defRPr sz="3894" cap="all" spc="623">
                <a:latin typeface="Avenir Next"/>
                <a:ea typeface="Avenir Next"/>
                <a:cs typeface="Avenir Next"/>
                <a:sym typeface="Avenir Next"/>
              </a:defRPr>
            </a:pPr>
            <a:r>
              <a:t>you don’t need to be big </a:t>
            </a:r>
          </a:p>
          <a:p>
            <a:pPr defTabSz="385572">
              <a:defRPr sz="3894" cap="all" spc="623">
                <a:latin typeface="Avenir Next"/>
                <a:ea typeface="Avenir Next"/>
                <a:cs typeface="Avenir Next"/>
                <a:sym typeface="Avenir Next"/>
              </a:defRPr>
            </a:pPr>
            <a:r>
              <a:t>to be powerful!</a:t>
            </a:r>
          </a:p>
        </p:txBody>
      </p:sp>
      <p:pic>
        <p:nvPicPr>
          <p:cNvPr id="442"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91250" y="6530329"/>
            <a:ext cx="2822301" cy="2822301"/>
          </a:xfrm>
          <a:prstGeom prst="rect">
            <a:avLst/>
          </a:prstGeom>
          <a:ln w="12700">
            <a:miter lim="400000"/>
          </a:ln>
        </p:spPr>
      </p:pic>
      <p:pic>
        <p:nvPicPr>
          <p:cNvPr id="443" name="image9.png" descr="Mu2e-ApparatusWithoutWhite.jpg"/>
          <p:cNvPicPr>
            <a:picLocks noChangeAspect="1"/>
          </p:cNvPicPr>
          <p:nvPr/>
        </p:nvPicPr>
        <p:blipFill>
          <a:blip r:embed="rId3">
            <a:extLst/>
          </a:blip>
          <a:stretch>
            <a:fillRect/>
          </a:stretch>
        </p:blipFill>
        <p:spPr>
          <a:xfrm>
            <a:off x="6435" y="2638198"/>
            <a:ext cx="12991930" cy="2840802"/>
          </a:xfrm>
          <a:prstGeom prst="rect">
            <a:avLst/>
          </a:prstGeom>
          <a:ln w="12700">
            <a:miter lim="400000"/>
          </a:ln>
        </p:spPr>
      </p:pic>
      <p:sp>
        <p:nvSpPr>
          <p:cNvPr id="444" name="Shape 444"/>
          <p:cNvSpPr/>
          <p:nvPr/>
        </p:nvSpPr>
        <p:spPr>
          <a:xfrm>
            <a:off x="5899696" y="4894170"/>
            <a:ext cx="1205408" cy="233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900">
                <a:solidFill>
                  <a:srgbClr val="000000"/>
                </a:solidFill>
              </a:defRPr>
            </a:lvl1pPr>
          </a:lstStyle>
          <a:p>
            <a:r>
              <a:t>=</a:t>
            </a:r>
          </a:p>
        </p:txBody>
      </p:sp>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6" name="Shape 446"/>
          <p:cNvSpPr>
            <a:spLocks noGrp="1"/>
          </p:cNvSpPr>
          <p:nvPr>
            <p:ph type="title"/>
          </p:nvPr>
        </p:nvSpPr>
        <p:spPr>
          <a:prstGeom prst="rect">
            <a:avLst/>
          </a:prstGeom>
        </p:spPr>
        <p:txBody>
          <a:bodyPr/>
          <a:lstStyle>
            <a:lvl1pPr defTabSz="584200">
              <a:defRPr sz="4500" spc="720">
                <a:latin typeface="Avenir Next"/>
                <a:ea typeface="Avenir Next"/>
                <a:cs typeface="Avenir Next"/>
                <a:sym typeface="Avenir Next"/>
              </a:defRPr>
            </a:lvl1pPr>
          </a:lstStyle>
          <a:p>
            <a:r>
              <a:t>x</a:t>
            </a:r>
          </a:p>
        </p:txBody>
      </p:sp>
      <p:sp>
        <p:nvSpPr>
          <p:cNvPr id="447" name="Shape 447"/>
          <p:cNvSpPr/>
          <p:nvPr/>
        </p:nvSpPr>
        <p:spPr>
          <a:xfrm>
            <a:off x="-25813" y="568394"/>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448" name="Shape 448"/>
          <p:cNvSpPr/>
          <p:nvPr/>
        </p:nvSpPr>
        <p:spPr>
          <a:xfrm>
            <a:off x="650239" y="390594"/>
            <a:ext cx="11704322" cy="1625601"/>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normAutofit/>
          </a:bodyPr>
          <a:lstStyle>
            <a:lvl1pPr>
              <a:defRPr sz="4500" cap="all" spc="720">
                <a:latin typeface="Avenir Next"/>
                <a:ea typeface="Avenir Next"/>
                <a:cs typeface="Avenir Next"/>
                <a:sym typeface="Avenir Next"/>
              </a:defRPr>
            </a:lvl1pPr>
          </a:lstStyle>
          <a:p>
            <a:r>
              <a:t>Thank you!</a:t>
            </a:r>
          </a:p>
        </p:txBody>
      </p:sp>
      <p:pic>
        <p:nvPicPr>
          <p:cNvPr id="449" name="pasted-image.png"/>
          <p:cNvPicPr>
            <a:picLocks noChangeAspect="1"/>
          </p:cNvPicPr>
          <p:nvPr/>
        </p:nvPicPr>
        <p:blipFill>
          <a:blip r:embed="rId2">
            <a:extLst/>
          </a:blip>
          <a:stretch>
            <a:fillRect/>
          </a:stretch>
        </p:blipFill>
        <p:spPr>
          <a:xfrm>
            <a:off x="415338" y="2142169"/>
            <a:ext cx="2159001" cy="2590801"/>
          </a:xfrm>
          <a:prstGeom prst="rect">
            <a:avLst/>
          </a:prstGeom>
          <a:ln w="12700">
            <a:miter lim="400000"/>
          </a:ln>
        </p:spPr>
      </p:pic>
      <p:pic>
        <p:nvPicPr>
          <p:cNvPr id="451" name="pasted-image.png"/>
          <p:cNvPicPr>
            <a:picLocks noChangeAspect="1"/>
          </p:cNvPicPr>
          <p:nvPr/>
        </p:nvPicPr>
        <p:blipFill>
          <a:blip r:embed="rId3">
            <a:extLst/>
          </a:blip>
          <a:stretch>
            <a:fillRect/>
          </a:stretch>
        </p:blipFill>
        <p:spPr>
          <a:xfrm>
            <a:off x="5422900" y="2142169"/>
            <a:ext cx="2159000" cy="2590801"/>
          </a:xfrm>
          <a:prstGeom prst="rect">
            <a:avLst/>
          </a:prstGeom>
          <a:ln w="12700">
            <a:miter lim="400000"/>
          </a:ln>
        </p:spPr>
      </p:pic>
      <p:pic>
        <p:nvPicPr>
          <p:cNvPr id="452" name="pasted-image.png"/>
          <p:cNvPicPr>
            <a:picLocks noChangeAspect="1"/>
          </p:cNvPicPr>
          <p:nvPr/>
        </p:nvPicPr>
        <p:blipFill>
          <a:blip r:embed="rId4">
            <a:extLst/>
          </a:blip>
          <a:stretch>
            <a:fillRect/>
          </a:stretch>
        </p:blipFill>
        <p:spPr>
          <a:xfrm>
            <a:off x="7926680" y="2142169"/>
            <a:ext cx="2159001" cy="2590801"/>
          </a:xfrm>
          <a:prstGeom prst="rect">
            <a:avLst/>
          </a:prstGeom>
          <a:ln w="12700">
            <a:miter lim="400000"/>
          </a:ln>
        </p:spPr>
      </p:pic>
      <p:pic>
        <p:nvPicPr>
          <p:cNvPr id="453" name="pasted-image.png"/>
          <p:cNvPicPr>
            <a:picLocks noChangeAspect="1"/>
          </p:cNvPicPr>
          <p:nvPr/>
        </p:nvPicPr>
        <p:blipFill>
          <a:blip r:embed="rId5">
            <a:extLst/>
          </a:blip>
          <a:stretch>
            <a:fillRect/>
          </a:stretch>
        </p:blipFill>
        <p:spPr>
          <a:xfrm>
            <a:off x="10430461" y="2142169"/>
            <a:ext cx="2159001" cy="2590801"/>
          </a:xfrm>
          <a:prstGeom prst="rect">
            <a:avLst/>
          </a:prstGeom>
          <a:ln w="12700">
            <a:miter lim="400000"/>
          </a:ln>
        </p:spPr>
      </p:pic>
      <p:pic>
        <p:nvPicPr>
          <p:cNvPr id="455" name="pasted-image.png"/>
          <p:cNvPicPr>
            <a:picLocks noChangeAspect="1"/>
          </p:cNvPicPr>
          <p:nvPr/>
        </p:nvPicPr>
        <p:blipFill>
          <a:blip r:embed="rId6">
            <a:extLst/>
          </a:blip>
          <a:stretch>
            <a:fillRect/>
          </a:stretch>
        </p:blipFill>
        <p:spPr>
          <a:xfrm>
            <a:off x="2919089" y="2121860"/>
            <a:ext cx="2159001" cy="2590801"/>
          </a:xfrm>
          <a:prstGeom prst="rect">
            <a:avLst/>
          </a:prstGeom>
          <a:ln w="12700">
            <a:miter lim="400000"/>
          </a:ln>
        </p:spPr>
      </p:pic>
      <p:pic>
        <p:nvPicPr>
          <p:cNvPr id="456" name="pasted-image.png"/>
          <p:cNvPicPr>
            <a:picLocks noChangeAspect="1"/>
          </p:cNvPicPr>
          <p:nvPr/>
        </p:nvPicPr>
        <p:blipFill>
          <a:blip r:embed="rId7">
            <a:extLst/>
          </a:blip>
          <a:stretch>
            <a:fillRect/>
          </a:stretch>
        </p:blipFill>
        <p:spPr>
          <a:xfrm>
            <a:off x="5422870" y="5913802"/>
            <a:ext cx="2159001" cy="2590801"/>
          </a:xfrm>
          <a:prstGeom prst="rect">
            <a:avLst/>
          </a:prstGeom>
          <a:ln w="12700">
            <a:miter lim="400000"/>
          </a:ln>
        </p:spPr>
      </p:pic>
      <p:sp>
        <p:nvSpPr>
          <p:cNvPr id="458" name="Shape 458"/>
          <p:cNvSpPr/>
          <p:nvPr/>
        </p:nvSpPr>
        <p:spPr>
          <a:xfrm>
            <a:off x="933625" y="4858943"/>
            <a:ext cx="1122427"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Sofia</a:t>
            </a:r>
          </a:p>
        </p:txBody>
      </p:sp>
      <p:sp>
        <p:nvSpPr>
          <p:cNvPr id="459" name="Shape 459"/>
          <p:cNvSpPr/>
          <p:nvPr/>
        </p:nvSpPr>
        <p:spPr>
          <a:xfrm>
            <a:off x="3044802" y="8731005"/>
            <a:ext cx="1907573"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rPr lang="en-US" smtClean="0"/>
              <a:t>Emerson</a:t>
            </a:r>
            <a:endParaRPr dirty="0"/>
          </a:p>
        </p:txBody>
      </p:sp>
      <p:sp>
        <p:nvSpPr>
          <p:cNvPr id="460" name="Shape 460"/>
          <p:cNvSpPr/>
          <p:nvPr/>
        </p:nvSpPr>
        <p:spPr>
          <a:xfrm>
            <a:off x="5898896" y="4858943"/>
            <a:ext cx="120700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Tessa</a:t>
            </a:r>
          </a:p>
        </p:txBody>
      </p:sp>
      <p:sp>
        <p:nvSpPr>
          <p:cNvPr id="461" name="Shape 461"/>
          <p:cNvSpPr/>
          <p:nvPr/>
        </p:nvSpPr>
        <p:spPr>
          <a:xfrm>
            <a:off x="8114869" y="4858943"/>
            <a:ext cx="178262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Danielle</a:t>
            </a:r>
          </a:p>
        </p:txBody>
      </p:sp>
      <p:sp>
        <p:nvSpPr>
          <p:cNvPr id="462" name="Shape 462"/>
          <p:cNvSpPr/>
          <p:nvPr/>
        </p:nvSpPr>
        <p:spPr>
          <a:xfrm>
            <a:off x="10885654" y="4858943"/>
            <a:ext cx="124861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Alexa</a:t>
            </a:r>
          </a:p>
        </p:txBody>
      </p:sp>
      <p:sp>
        <p:nvSpPr>
          <p:cNvPr id="463" name="Shape 463"/>
          <p:cNvSpPr/>
          <p:nvPr/>
        </p:nvSpPr>
        <p:spPr>
          <a:xfrm>
            <a:off x="929710" y="8697349"/>
            <a:ext cx="134171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rPr lang="en-US" dirty="0" smtClean="0"/>
              <a:t>Nolan</a:t>
            </a:r>
            <a:endParaRPr dirty="0"/>
          </a:p>
        </p:txBody>
      </p:sp>
      <p:sp>
        <p:nvSpPr>
          <p:cNvPr id="464" name="Shape 464"/>
          <p:cNvSpPr/>
          <p:nvPr/>
        </p:nvSpPr>
        <p:spPr>
          <a:xfrm>
            <a:off x="3386771" y="4818326"/>
            <a:ext cx="1181405"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Liana</a:t>
            </a:r>
          </a:p>
        </p:txBody>
      </p:sp>
      <p:sp>
        <p:nvSpPr>
          <p:cNvPr id="465" name="Shape 465"/>
          <p:cNvSpPr/>
          <p:nvPr/>
        </p:nvSpPr>
        <p:spPr>
          <a:xfrm>
            <a:off x="6068716" y="8663694"/>
            <a:ext cx="86731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t>Eric</a:t>
            </a:r>
          </a:p>
        </p:txBody>
      </p:sp>
      <p:sp>
        <p:nvSpPr>
          <p:cNvPr id="466" name="Shape 466"/>
          <p:cNvSpPr/>
          <p:nvPr/>
        </p:nvSpPr>
        <p:spPr>
          <a:xfrm>
            <a:off x="7843974" y="8731005"/>
            <a:ext cx="2324354"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rPr lang="en-US" smtClean="0"/>
              <a:t>Mary Anne</a:t>
            </a:r>
            <a:endParaRPr dirty="0"/>
          </a:p>
        </p:txBody>
      </p:sp>
      <p:sp>
        <p:nvSpPr>
          <p:cNvPr id="468" name="Shape 468"/>
          <p:cNvSpPr/>
          <p:nvPr/>
        </p:nvSpPr>
        <p:spPr>
          <a:xfrm>
            <a:off x="10817988" y="8697349"/>
            <a:ext cx="111088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defRPr sz="3600">
                <a:solidFill>
                  <a:srgbClr val="000000"/>
                </a:solidFill>
              </a:defRPr>
            </a:lvl1pPr>
          </a:lstStyle>
          <a:p>
            <a:r>
              <a:rPr lang="en-US" dirty="0" smtClean="0"/>
              <a:t>Tony</a:t>
            </a:r>
            <a:endParaRPr dirty="0"/>
          </a:p>
        </p:txBody>
      </p:sp>
      <p:pic>
        <p:nvPicPr>
          <p:cNvPr id="1026" name="Picture 2" descr="mage result for mary anne cummings fermilab"/>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7926679" y="5913802"/>
            <a:ext cx="2159001" cy="2602244"/>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p:cNvPicPr>
            <a:picLocks noChangeAspect="1"/>
          </p:cNvPicPr>
          <p:nvPr/>
        </p:nvPicPr>
        <p:blipFill rotWithShape="1">
          <a:blip r:embed="rId9" cstate="print">
            <a:extLst>
              <a:ext uri="{28A0092B-C50C-407E-A947-70E740481C1C}">
                <a14:useLocalDpi xmlns:a14="http://schemas.microsoft.com/office/drawing/2010/main"/>
              </a:ext>
            </a:extLst>
          </a:blip>
          <a:srcRect t="-682"/>
          <a:stretch/>
        </p:blipFill>
        <p:spPr>
          <a:xfrm>
            <a:off x="10430461" y="5866464"/>
            <a:ext cx="2159001" cy="2649582"/>
          </a:xfrm>
          <a:prstGeom prst="rect">
            <a:avLst/>
          </a:prstGeom>
        </p:spPr>
      </p:pic>
      <p:pic>
        <p:nvPicPr>
          <p:cNvPr id="3" name="Picture 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876974" y="5866464"/>
            <a:ext cx="2200997" cy="2638139"/>
          </a:xfrm>
          <a:prstGeom prst="rect">
            <a:avLst/>
          </a:prstGeom>
        </p:spPr>
      </p:pic>
      <p:pic>
        <p:nvPicPr>
          <p:cNvPr id="4" name="Picture 3"/>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15338" y="5821659"/>
            <a:ext cx="2158973" cy="2659307"/>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25813" y="928060"/>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221" name="Shape 221"/>
          <p:cNvSpPr/>
          <p:nvPr/>
        </p:nvSpPr>
        <p:spPr>
          <a:xfrm>
            <a:off x="875020" y="1093160"/>
            <a:ext cx="1125476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cap="all" spc="96"/>
            </a:pPr>
            <a:r>
              <a:rPr cap="small"/>
              <a:t>Mu2e</a:t>
            </a:r>
            <a:r>
              <a:t> = Muons (𝜇) to Electrons (𝑒)</a:t>
            </a:r>
          </a:p>
        </p:txBody>
      </p:sp>
      <p:sp>
        <p:nvSpPr>
          <p:cNvPr id="222" name="Shape 222"/>
          <p:cNvSpPr/>
          <p:nvPr/>
        </p:nvSpPr>
        <p:spPr>
          <a:xfrm>
            <a:off x="5142957" y="4148739"/>
            <a:ext cx="2746387" cy="1498141"/>
          </a:xfrm>
          <a:prstGeom prst="rightArrow">
            <a:avLst>
              <a:gd name="adj1" fmla="val 50000"/>
              <a:gd name="adj2" fmla="val 50000"/>
            </a:avLst>
          </a:prstGeom>
          <a:gradFill>
            <a:gsLst>
              <a:gs pos="0">
                <a:schemeClr val="accent6"/>
              </a:gs>
              <a:gs pos="100000">
                <a:schemeClr val="accent1">
                  <a:hueOff val="-297087"/>
                  <a:satOff val="11340"/>
                  <a:lumOff val="7366"/>
                </a:schemeClr>
              </a:gs>
            </a:gsLst>
          </a:gradFill>
          <a:ln w="12700">
            <a:miter lim="400000"/>
          </a:ln>
          <a:effectLst>
            <a:outerShdw blurRad="50800" dist="25400" dir="5400000" rotWithShape="0">
              <a:srgbClr val="000000">
                <a:alpha val="34901"/>
              </a:srgbClr>
            </a:outerShdw>
          </a:effectLst>
        </p:spPr>
        <p:txBody>
          <a:bodyPr lIns="65023" tIns="65023" rIns="65023" bIns="65023"/>
          <a:lstStyle/>
          <a:p>
            <a:pPr algn="l" defTabSz="1300480">
              <a:defRPr sz="2400">
                <a:latin typeface="Calibri"/>
                <a:ea typeface="Calibri"/>
                <a:cs typeface="Calibri"/>
                <a:sym typeface="Calibri"/>
              </a:defRPr>
            </a:pPr>
            <a:endParaRPr/>
          </a:p>
        </p:txBody>
      </p:sp>
      <p:grpSp>
        <p:nvGrpSpPr>
          <p:cNvPr id="225" name="Group 225"/>
          <p:cNvGrpSpPr/>
          <p:nvPr/>
        </p:nvGrpSpPr>
        <p:grpSpPr>
          <a:xfrm>
            <a:off x="1490473" y="3596154"/>
            <a:ext cx="2561292" cy="2561292"/>
            <a:chOff x="0" y="0"/>
            <a:chExt cx="2561291" cy="2561291"/>
          </a:xfrm>
        </p:grpSpPr>
        <p:sp>
          <p:nvSpPr>
            <p:cNvPr id="223" name="Shape 223"/>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24" name="Shape 224"/>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228" name="Group 228"/>
          <p:cNvGrpSpPr/>
          <p:nvPr/>
        </p:nvGrpSpPr>
        <p:grpSpPr>
          <a:xfrm>
            <a:off x="8953034" y="3596154"/>
            <a:ext cx="2561293" cy="2561292"/>
            <a:chOff x="0" y="0"/>
            <a:chExt cx="2561291" cy="2561291"/>
          </a:xfrm>
        </p:grpSpPr>
        <p:sp>
          <p:nvSpPr>
            <p:cNvPr id="226" name="Shape 226"/>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27" name="Shape 227"/>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dirty="0"/>
                <a:t>𝑒</a:t>
              </a:r>
              <a:r>
                <a:rPr baseline="30171" dirty="0">
                  <a:latin typeface="Avenir Next"/>
                  <a:ea typeface="Avenir Next"/>
                  <a:cs typeface="Avenir Next"/>
                  <a:sym typeface="Avenir Next"/>
                </a:rPr>
                <a:t>-</a:t>
              </a:r>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25813" y="928060"/>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pic>
        <p:nvPicPr>
          <p:cNvPr id="233" name="pasted-image.png"/>
          <p:cNvPicPr>
            <a:picLocks noChangeAspect="1"/>
          </p:cNvPicPr>
          <p:nvPr/>
        </p:nvPicPr>
        <p:blipFill>
          <a:blip r:embed="rId3">
            <a:extLst/>
          </a:blip>
          <a:stretch>
            <a:fillRect/>
          </a:stretch>
        </p:blipFill>
        <p:spPr>
          <a:xfrm>
            <a:off x="1625600" y="-1"/>
            <a:ext cx="9753600" cy="97536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nvSpPr>
        <p:spPr>
          <a:xfrm>
            <a:off x="-25813" y="928060"/>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221" name="Shape 221"/>
          <p:cNvSpPr/>
          <p:nvPr/>
        </p:nvSpPr>
        <p:spPr>
          <a:xfrm>
            <a:off x="2815304" y="1142432"/>
            <a:ext cx="7374198" cy="8412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cap="all" spc="96"/>
            </a:pPr>
            <a:r>
              <a:rPr dirty="0" smtClean="0"/>
              <a:t>Electrons</a:t>
            </a:r>
            <a:r>
              <a:rPr lang="en-US" dirty="0" smtClean="0"/>
              <a:t> an muons</a:t>
            </a:r>
            <a:endParaRPr dirty="0"/>
          </a:p>
        </p:txBody>
      </p:sp>
      <p:sp>
        <p:nvSpPr>
          <p:cNvPr id="227" name="Shape 227"/>
          <p:cNvSpPr/>
          <p:nvPr/>
        </p:nvSpPr>
        <p:spPr>
          <a:xfrm>
            <a:off x="10189502" y="3703795"/>
            <a:ext cx="1060324" cy="19177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dirty="0"/>
              <a:t>𝑒</a:t>
            </a:r>
            <a:r>
              <a:rPr baseline="30171" dirty="0">
                <a:latin typeface="Avenir Next"/>
                <a:ea typeface="Avenir Next"/>
                <a:cs typeface="Avenir Next"/>
                <a:sym typeface="Avenir Next"/>
              </a:rPr>
              <a:t>-</a:t>
            </a:r>
          </a:p>
        </p:txBody>
      </p:sp>
      <p:pic>
        <p:nvPicPr>
          <p:cNvPr id="1026" name="Picture 2" descr="mage result for atom"/>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5150" b="9411"/>
          <a:stretch/>
        </p:blipFill>
        <p:spPr bwMode="auto">
          <a:xfrm>
            <a:off x="0" y="3730098"/>
            <a:ext cx="6748718" cy="41788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Oval 1"/>
          <p:cNvSpPr/>
          <p:nvPr/>
        </p:nvSpPr>
        <p:spPr>
          <a:xfrm>
            <a:off x="1819530" y="6829423"/>
            <a:ext cx="808000" cy="522419"/>
          </a:xfrm>
          <a:prstGeom prst="ellipse">
            <a:avLst/>
          </a:prstGeom>
          <a:no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400" b="0" i="0" u="none" strike="noStrike" cap="all" spc="384" normalizeH="0" baseline="0">
              <a:ln>
                <a:noFill/>
              </a:ln>
              <a:solidFill>
                <a:srgbClr val="FFFFFF"/>
              </a:solidFill>
              <a:effectLst/>
              <a:uFillTx/>
              <a:latin typeface="Avenir Medium"/>
              <a:ea typeface="Avenir Medium"/>
              <a:cs typeface="Avenir Medium"/>
              <a:sym typeface="Avenir Medium"/>
            </a:endParaRPr>
          </a:p>
        </p:txBody>
      </p:sp>
      <p:grpSp>
        <p:nvGrpSpPr>
          <p:cNvPr id="14" name="Group 225"/>
          <p:cNvGrpSpPr/>
          <p:nvPr/>
        </p:nvGrpSpPr>
        <p:grpSpPr>
          <a:xfrm>
            <a:off x="9439017" y="2784040"/>
            <a:ext cx="2561293" cy="2561293"/>
            <a:chOff x="0" y="0"/>
            <a:chExt cx="2561292" cy="2561292"/>
          </a:xfrm>
        </p:grpSpPr>
        <p:sp>
          <p:nvSpPr>
            <p:cNvPr id="15" name="Shape 223"/>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16" name="Shape 224"/>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dirty="0"/>
                <a:t>𝜇</a:t>
              </a:r>
              <a:r>
                <a:rPr baseline="30171" dirty="0">
                  <a:latin typeface="Avenir Next"/>
                  <a:ea typeface="Avenir Next"/>
                  <a:cs typeface="Avenir Next"/>
                  <a:sym typeface="Avenir Next"/>
                </a:rPr>
                <a:t>-</a:t>
              </a:r>
            </a:p>
          </p:txBody>
        </p:sp>
      </p:grpSp>
      <p:grpSp>
        <p:nvGrpSpPr>
          <p:cNvPr id="21" name="Group 228"/>
          <p:cNvGrpSpPr/>
          <p:nvPr/>
        </p:nvGrpSpPr>
        <p:grpSpPr>
          <a:xfrm>
            <a:off x="11549928" y="7590769"/>
            <a:ext cx="900763" cy="1036300"/>
            <a:chOff x="0" y="-175028"/>
            <a:chExt cx="2561292" cy="2736320"/>
          </a:xfrm>
        </p:grpSpPr>
        <p:sp>
          <p:nvSpPr>
            <p:cNvPr id="22" name="Shape 226"/>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3" name="Shape 227"/>
            <p:cNvSpPr/>
            <p:nvPr/>
          </p:nvSpPr>
          <p:spPr>
            <a:xfrm>
              <a:off x="510189" y="-175028"/>
              <a:ext cx="1841466" cy="2535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rPr sz="6000" dirty="0"/>
                <a:t>𝑒</a:t>
              </a:r>
              <a:r>
                <a:rPr sz="6000" baseline="30171" dirty="0">
                  <a:latin typeface="Avenir Next"/>
                  <a:ea typeface="Avenir Next"/>
                  <a:cs typeface="Avenir Next"/>
                  <a:sym typeface="Avenir Next"/>
                </a:rPr>
                <a:t>-</a:t>
              </a:r>
            </a:p>
          </p:txBody>
        </p:sp>
      </p:grpSp>
      <p:sp>
        <p:nvSpPr>
          <p:cNvPr id="6" name="TextBox 5"/>
          <p:cNvSpPr txBox="1"/>
          <p:nvPr/>
        </p:nvSpPr>
        <p:spPr>
          <a:xfrm>
            <a:off x="7271438" y="7782989"/>
            <a:ext cx="4163502"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chemeClr val="bg1"/>
                </a:solidFill>
                <a:effectLst/>
                <a:uFillTx/>
                <a:latin typeface="+mn-lt"/>
                <a:ea typeface="+mn-ea"/>
                <a:cs typeface="+mn-cs"/>
                <a:sym typeface="Avenir Light"/>
              </a:rPr>
              <a:t>=~</a:t>
            </a:r>
            <a:r>
              <a:rPr kumimoji="0" lang="en-US" sz="4000" b="0" i="0" u="none" strike="noStrike" cap="none" spc="0" normalizeH="0" baseline="0" smtClean="0">
                <a:ln>
                  <a:noFill/>
                </a:ln>
                <a:solidFill>
                  <a:schemeClr val="bg1"/>
                </a:solidFill>
                <a:effectLst/>
                <a:uFillTx/>
                <a:latin typeface="+mn-lt"/>
                <a:ea typeface="+mn-ea"/>
                <a:cs typeface="+mn-cs"/>
                <a:sym typeface="Avenir Light"/>
              </a:rPr>
              <a:t>200</a:t>
            </a:r>
            <a:r>
              <a:rPr kumimoji="0" lang="en-US" sz="4000" b="0" i="0" u="none" strike="noStrike" cap="none" spc="0" normalizeH="0" smtClean="0">
                <a:ln>
                  <a:noFill/>
                </a:ln>
                <a:solidFill>
                  <a:schemeClr val="bg1"/>
                </a:solidFill>
                <a:effectLst/>
                <a:uFillTx/>
                <a:latin typeface="+mn-lt"/>
                <a:ea typeface="+mn-ea"/>
                <a:cs typeface="+mn-cs"/>
                <a:sym typeface="Avenir Light"/>
              </a:rPr>
              <a:t> x mass of</a:t>
            </a:r>
            <a:endParaRPr kumimoji="0" lang="en-US" sz="4000" b="0" i="0" u="none" strike="noStrike" cap="none" spc="0" normalizeH="0" baseline="0" dirty="0">
              <a:ln>
                <a:noFill/>
              </a:ln>
              <a:solidFill>
                <a:schemeClr val="bg1"/>
              </a:solidFill>
              <a:effectLst/>
              <a:uFillTx/>
              <a:latin typeface="+mn-lt"/>
              <a:ea typeface="+mn-ea"/>
              <a:cs typeface="+mn-cs"/>
              <a:sym typeface="Avenir Light"/>
            </a:endParaRPr>
          </a:p>
        </p:txBody>
      </p:sp>
      <p:sp>
        <p:nvSpPr>
          <p:cNvPr id="26" name="TextBox 25"/>
          <p:cNvSpPr txBox="1"/>
          <p:nvPr/>
        </p:nvSpPr>
        <p:spPr>
          <a:xfrm>
            <a:off x="6748718" y="3703795"/>
            <a:ext cx="245402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US">
                <a:solidFill>
                  <a:schemeClr val="bg1"/>
                </a:solidFill>
              </a:rPr>
              <a:t>m</a:t>
            </a:r>
            <a:r>
              <a:rPr kumimoji="0" lang="en-US" sz="4000" b="0" i="0" u="none" strike="noStrike" cap="none" spc="0" normalizeH="0" baseline="0" smtClean="0">
                <a:ln>
                  <a:noFill/>
                </a:ln>
                <a:solidFill>
                  <a:schemeClr val="bg1"/>
                </a:solidFill>
                <a:effectLst/>
                <a:uFillTx/>
                <a:latin typeface="+mn-lt"/>
                <a:ea typeface="+mn-ea"/>
                <a:cs typeface="+mn-cs"/>
                <a:sym typeface="Avenir Light"/>
              </a:rPr>
              <a:t>ass</a:t>
            </a:r>
            <a:r>
              <a:rPr lang="en-US" smtClean="0">
                <a:solidFill>
                  <a:schemeClr val="bg1"/>
                </a:solidFill>
              </a:rPr>
              <a:t> of</a:t>
            </a:r>
            <a:endParaRPr kumimoji="0" lang="en-US" sz="4000" b="0" i="0" u="none" strike="noStrike" cap="none" spc="0" normalizeH="0" baseline="0" dirty="0">
              <a:ln>
                <a:noFill/>
              </a:ln>
              <a:solidFill>
                <a:schemeClr val="bg1"/>
              </a:solidFill>
              <a:effectLst/>
              <a:uFillTx/>
              <a:latin typeface="+mn-lt"/>
              <a:ea typeface="+mn-ea"/>
              <a:cs typeface="+mn-cs"/>
              <a:sym typeface="Avenir Light"/>
            </a:endParaRPr>
          </a:p>
        </p:txBody>
      </p:sp>
    </p:spTree>
    <p:extLst>
      <p:ext uri="{BB962C8B-B14F-4D97-AF65-F5344CB8AC3E}">
        <p14:creationId xmlns:p14="http://schemas.microsoft.com/office/powerpoint/2010/main" val="186157627"/>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nvSpPr>
        <p:spPr>
          <a:xfrm>
            <a:off x="-25813" y="383950"/>
            <a:ext cx="13056426"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sp>
        <p:nvSpPr>
          <p:cNvPr id="167" name="Shape 167"/>
          <p:cNvSpPr/>
          <p:nvPr/>
        </p:nvSpPr>
        <p:spPr>
          <a:xfrm>
            <a:off x="1724202" y="498250"/>
            <a:ext cx="9556396"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vl1pPr>
          </a:lstStyle>
          <a:p>
            <a:r>
              <a:t>Leptons in the Standard Model</a:t>
            </a:r>
          </a:p>
        </p:txBody>
      </p:sp>
      <p:grpSp>
        <p:nvGrpSpPr>
          <p:cNvPr id="170" name="Group 170"/>
          <p:cNvGrpSpPr/>
          <p:nvPr/>
        </p:nvGrpSpPr>
        <p:grpSpPr>
          <a:xfrm>
            <a:off x="5221754" y="2310075"/>
            <a:ext cx="2561292" cy="2561293"/>
            <a:chOff x="0" y="0"/>
            <a:chExt cx="2561291" cy="2561291"/>
          </a:xfrm>
        </p:grpSpPr>
        <p:sp>
          <p:nvSpPr>
            <p:cNvPr id="168" name="Shape 168"/>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169" name="Shape 169"/>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173" name="Group 173"/>
          <p:cNvGrpSpPr/>
          <p:nvPr/>
        </p:nvGrpSpPr>
        <p:grpSpPr>
          <a:xfrm>
            <a:off x="1490473" y="2310075"/>
            <a:ext cx="2561292" cy="2561293"/>
            <a:chOff x="0" y="0"/>
            <a:chExt cx="2561291" cy="2561291"/>
          </a:xfrm>
        </p:grpSpPr>
        <p:sp>
          <p:nvSpPr>
            <p:cNvPr id="171" name="Shape 171"/>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172" name="Shape 172"/>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𝑒</a:t>
              </a:r>
              <a:r>
                <a:rPr baseline="30171">
                  <a:latin typeface="Avenir Next"/>
                  <a:ea typeface="Avenir Next"/>
                  <a:cs typeface="Avenir Next"/>
                  <a:sym typeface="Avenir Next"/>
                </a:rPr>
                <a:t>-</a:t>
              </a:r>
            </a:p>
          </p:txBody>
        </p:sp>
      </p:grpSp>
      <p:grpSp>
        <p:nvGrpSpPr>
          <p:cNvPr id="176" name="Group 176"/>
          <p:cNvGrpSpPr/>
          <p:nvPr/>
        </p:nvGrpSpPr>
        <p:grpSpPr>
          <a:xfrm>
            <a:off x="1490473" y="6017604"/>
            <a:ext cx="2561293" cy="2561294"/>
            <a:chOff x="0" y="0"/>
            <a:chExt cx="2561292" cy="2561292"/>
          </a:xfrm>
        </p:grpSpPr>
        <p:sp>
          <p:nvSpPr>
            <p:cNvPr id="174" name="Shape 174"/>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175" name="Shape 175"/>
            <p:cNvSpPr/>
            <p:nvPr/>
          </p:nvSpPr>
          <p:spPr>
            <a:xfrm>
              <a:off x="805755" y="233586"/>
              <a:ext cx="1250343"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1">
                      <a:hueOff val="-297087"/>
                      <a:satOff val="11340"/>
                      <a:lumOff val="7366"/>
                    </a:schemeClr>
                  </a:solidFill>
                  <a:latin typeface="Symbol"/>
                  <a:ea typeface="Symbol"/>
                  <a:cs typeface="Symbol"/>
                  <a:sym typeface="Symbol"/>
                </a:defRPr>
              </a:pPr>
              <a:r>
                <a:rPr lang="en-US" dirty="0" smtClean="0"/>
                <a:t>n</a:t>
              </a:r>
              <a:r>
                <a:rPr baseline="-5999" dirty="0" smtClean="0"/>
                <a:t>𝑒</a:t>
              </a:r>
              <a:endParaRPr baseline="-5999" dirty="0"/>
            </a:p>
          </p:txBody>
        </p:sp>
      </p:grpSp>
      <p:grpSp>
        <p:nvGrpSpPr>
          <p:cNvPr id="179" name="Group 179"/>
          <p:cNvGrpSpPr/>
          <p:nvPr/>
        </p:nvGrpSpPr>
        <p:grpSpPr>
          <a:xfrm>
            <a:off x="5221754" y="6017604"/>
            <a:ext cx="2561293" cy="2561294"/>
            <a:chOff x="0" y="0"/>
            <a:chExt cx="2561292" cy="2561292"/>
          </a:xfrm>
        </p:grpSpPr>
        <p:sp>
          <p:nvSpPr>
            <p:cNvPr id="177" name="Shape 177"/>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178" name="Shape 178"/>
            <p:cNvSpPr/>
            <p:nvPr/>
          </p:nvSpPr>
          <p:spPr>
            <a:xfrm>
              <a:off x="769689" y="233586"/>
              <a:ext cx="1322476"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6"/>
                  </a:solidFill>
                  <a:latin typeface="Symbol"/>
                  <a:ea typeface="Symbol"/>
                  <a:cs typeface="Symbol"/>
                  <a:sym typeface="Symbol"/>
                </a:defRPr>
              </a:pPr>
              <a:r>
                <a:rPr lang="en-US" dirty="0" smtClean="0"/>
                <a:t>n</a:t>
              </a:r>
              <a:r>
                <a:rPr lang="en-US" baseline="-5999" dirty="0" smtClean="0"/>
                <a:t>m</a:t>
              </a:r>
              <a:endParaRPr baseline="-5999" dirty="0"/>
            </a:p>
          </p:txBody>
        </p:sp>
      </p:grpSp>
      <p:grpSp>
        <p:nvGrpSpPr>
          <p:cNvPr id="182" name="Group 182"/>
          <p:cNvGrpSpPr/>
          <p:nvPr/>
        </p:nvGrpSpPr>
        <p:grpSpPr>
          <a:xfrm>
            <a:off x="8953034" y="2310075"/>
            <a:ext cx="2561293" cy="2561293"/>
            <a:chOff x="0" y="0"/>
            <a:chExt cx="2561291" cy="2561291"/>
          </a:xfrm>
        </p:grpSpPr>
        <p:sp>
          <p:nvSpPr>
            <p:cNvPr id="180" name="Shape 180"/>
            <p:cNvSpPr/>
            <p:nvPr/>
          </p:nvSpPr>
          <p:spPr>
            <a:xfrm>
              <a:off x="0" y="0"/>
              <a:ext cx="2561292" cy="2561292"/>
            </a:xfrm>
            <a:prstGeom prst="ellipse">
              <a:avLst/>
            </a:prstGeom>
            <a:solidFill>
              <a:schemeClr val="accent4">
                <a:hueOff val="-615790"/>
                <a:satOff val="-18803"/>
                <a:lumOff val="2382"/>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181" name="Shape 181"/>
            <p:cNvSpPr/>
            <p:nvPr/>
          </p:nvSpPr>
          <p:spPr>
            <a:xfrm>
              <a:off x="925834" y="133944"/>
              <a:ext cx="1010185"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𝜏</a:t>
              </a:r>
              <a:r>
                <a:rPr baseline="30171">
                  <a:latin typeface="Avenir Next"/>
                  <a:ea typeface="Avenir Next"/>
                  <a:cs typeface="Avenir Next"/>
                  <a:sym typeface="Avenir Next"/>
                </a:rPr>
                <a:t>-</a:t>
              </a:r>
            </a:p>
          </p:txBody>
        </p:sp>
      </p:grpSp>
      <p:grpSp>
        <p:nvGrpSpPr>
          <p:cNvPr id="185" name="Group 185"/>
          <p:cNvGrpSpPr/>
          <p:nvPr/>
        </p:nvGrpSpPr>
        <p:grpSpPr>
          <a:xfrm>
            <a:off x="8953034" y="6017604"/>
            <a:ext cx="2561294" cy="2561294"/>
            <a:chOff x="0" y="0"/>
            <a:chExt cx="2561292" cy="2561292"/>
          </a:xfrm>
        </p:grpSpPr>
        <p:sp>
          <p:nvSpPr>
            <p:cNvPr id="183" name="Shape 183"/>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184" name="Shape 184"/>
            <p:cNvSpPr/>
            <p:nvPr/>
          </p:nvSpPr>
          <p:spPr>
            <a:xfrm>
              <a:off x="831404" y="233586"/>
              <a:ext cx="1199045"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4"/>
                  </a:solidFill>
                  <a:latin typeface="Symbol"/>
                  <a:ea typeface="Symbol"/>
                  <a:cs typeface="Symbol"/>
                  <a:sym typeface="Symbol"/>
                </a:defRPr>
              </a:pPr>
              <a:r>
                <a:rPr lang="en-US" dirty="0" err="1" smtClean="0"/>
                <a:t>n</a:t>
              </a:r>
              <a:r>
                <a:rPr lang="en-US" baseline="-5999" dirty="0" err="1" smtClean="0"/>
                <a:t>t</a:t>
              </a:r>
              <a:endParaRPr baseline="-5999" dirty="0"/>
            </a:p>
          </p:txBody>
        </p:sp>
      </p:grpSp>
      <p:sp>
        <p:nvSpPr>
          <p:cNvPr id="186" name="Shape 186"/>
          <p:cNvSpPr/>
          <p:nvPr/>
        </p:nvSpPr>
        <p:spPr>
          <a:xfrm>
            <a:off x="1782297" y="4847734"/>
            <a:ext cx="1977645"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Electron</a:t>
            </a:r>
          </a:p>
        </p:txBody>
      </p:sp>
      <p:sp>
        <p:nvSpPr>
          <p:cNvPr id="187" name="Shape 187"/>
          <p:cNvSpPr/>
          <p:nvPr/>
        </p:nvSpPr>
        <p:spPr>
          <a:xfrm>
            <a:off x="5786119" y="4847734"/>
            <a:ext cx="1432561"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Muon</a:t>
            </a:r>
          </a:p>
        </p:txBody>
      </p:sp>
      <p:sp>
        <p:nvSpPr>
          <p:cNvPr id="188" name="Shape 188"/>
          <p:cNvSpPr/>
          <p:nvPr/>
        </p:nvSpPr>
        <p:spPr>
          <a:xfrm>
            <a:off x="9785878" y="4847734"/>
            <a:ext cx="895605"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Tau</a:t>
            </a:r>
          </a:p>
        </p:txBody>
      </p:sp>
      <p:sp>
        <p:nvSpPr>
          <p:cNvPr id="189" name="Shape 189"/>
          <p:cNvSpPr/>
          <p:nvPr/>
        </p:nvSpPr>
        <p:spPr>
          <a:xfrm>
            <a:off x="1491392" y="8635110"/>
            <a:ext cx="2635044"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 𝑒 Neutrino</a:t>
            </a:r>
          </a:p>
        </p:txBody>
      </p:sp>
      <p:sp>
        <p:nvSpPr>
          <p:cNvPr id="190" name="Shape 190"/>
          <p:cNvSpPr/>
          <p:nvPr/>
        </p:nvSpPr>
        <p:spPr>
          <a:xfrm>
            <a:off x="5209402" y="8635110"/>
            <a:ext cx="2661585"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 𝜇 Neutrino</a:t>
            </a:r>
          </a:p>
        </p:txBody>
      </p:sp>
      <p:sp>
        <p:nvSpPr>
          <p:cNvPr id="191" name="Shape 191"/>
          <p:cNvSpPr/>
          <p:nvPr/>
        </p:nvSpPr>
        <p:spPr>
          <a:xfrm>
            <a:off x="9029544" y="8635110"/>
            <a:ext cx="2483865" cy="80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𝜏 Neutrino</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76"/>
                                        </p:tgtEl>
                                        <p:attrNameLst>
                                          <p:attrName>style.visibility</p:attrName>
                                        </p:attrNameLst>
                                      </p:cBhvr>
                                      <p:to>
                                        <p:strVal val="visible"/>
                                      </p:to>
                                    </p:set>
                                    <p:anim calcmode="lin" valueType="num">
                                      <p:cBhvr>
                                        <p:cTn id="7" dur="750" fill="hold"/>
                                        <p:tgtEl>
                                          <p:spTgt spid="176"/>
                                        </p:tgtEl>
                                        <p:attrNameLst>
                                          <p:attrName>ppt_w</p:attrName>
                                        </p:attrNameLst>
                                      </p:cBhvr>
                                      <p:tavLst>
                                        <p:tav tm="0">
                                          <p:val>
                                            <p:fltVal val="0"/>
                                          </p:val>
                                        </p:tav>
                                        <p:tav tm="100000">
                                          <p:val>
                                            <p:strVal val="#ppt_w"/>
                                          </p:val>
                                        </p:tav>
                                      </p:tavLst>
                                    </p:anim>
                                    <p:anim calcmode="lin" valueType="num">
                                      <p:cBhvr>
                                        <p:cTn id="8" dur="750" fill="hold"/>
                                        <p:tgtEl>
                                          <p:spTgt spid="176"/>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23" presetClass="entr" presetSubtype="16" fill="hold" grpId="2" nodeType="afterEffect">
                                  <p:stCondLst>
                                    <p:cond delay="0"/>
                                  </p:stCondLst>
                                  <p:iterate>
                                    <p:tmAbs val="0"/>
                                  </p:iterate>
                                  <p:childTnLst>
                                    <p:set>
                                      <p:cBhvr>
                                        <p:cTn id="11" fill="hold"/>
                                        <p:tgtEl>
                                          <p:spTgt spid="173"/>
                                        </p:tgtEl>
                                        <p:attrNameLst>
                                          <p:attrName>style.visibility</p:attrName>
                                        </p:attrNameLst>
                                      </p:cBhvr>
                                      <p:to>
                                        <p:strVal val="visible"/>
                                      </p:to>
                                    </p:set>
                                    <p:anim calcmode="lin" valueType="num">
                                      <p:cBhvr>
                                        <p:cTn id="12" dur="750" fill="hold"/>
                                        <p:tgtEl>
                                          <p:spTgt spid="173"/>
                                        </p:tgtEl>
                                        <p:attrNameLst>
                                          <p:attrName>ppt_w</p:attrName>
                                        </p:attrNameLst>
                                      </p:cBhvr>
                                      <p:tavLst>
                                        <p:tav tm="0">
                                          <p:val>
                                            <p:fltVal val="0"/>
                                          </p:val>
                                        </p:tav>
                                        <p:tav tm="100000">
                                          <p:val>
                                            <p:strVal val="#ppt_w"/>
                                          </p:val>
                                        </p:tav>
                                      </p:tavLst>
                                    </p:anim>
                                    <p:anim calcmode="lin" valueType="num">
                                      <p:cBhvr>
                                        <p:cTn id="13" dur="750" fill="hold"/>
                                        <p:tgtEl>
                                          <p:spTgt spid="173"/>
                                        </p:tgtEl>
                                        <p:attrNameLst>
                                          <p:attrName>ppt_h</p:attrName>
                                        </p:attrNameLst>
                                      </p:cBhvr>
                                      <p:tavLst>
                                        <p:tav tm="0">
                                          <p:val>
                                            <p:fltVal val="0"/>
                                          </p:val>
                                        </p:tav>
                                        <p:tav tm="100000">
                                          <p:val>
                                            <p:strVal val="#ppt_h"/>
                                          </p:val>
                                        </p:tav>
                                      </p:tavLst>
                                    </p:anim>
                                  </p:childTnLst>
                                </p:cTn>
                              </p:par>
                            </p:childTnLst>
                          </p:cTn>
                        </p:par>
                        <p:par>
                          <p:cTn id="14" fill="hold">
                            <p:stCondLst>
                              <p:cond delay="1500"/>
                            </p:stCondLst>
                            <p:childTnLst>
                              <p:par>
                                <p:cTn id="15" presetID="23" presetClass="entr" presetSubtype="16" fill="hold" grpId="3" nodeType="afterEffect">
                                  <p:stCondLst>
                                    <p:cond delay="0"/>
                                  </p:stCondLst>
                                  <p:iterate>
                                    <p:tmAbs val="0"/>
                                  </p:iterate>
                                  <p:childTnLst>
                                    <p:set>
                                      <p:cBhvr>
                                        <p:cTn id="16" fill="hold"/>
                                        <p:tgtEl>
                                          <p:spTgt spid="179"/>
                                        </p:tgtEl>
                                        <p:attrNameLst>
                                          <p:attrName>style.visibility</p:attrName>
                                        </p:attrNameLst>
                                      </p:cBhvr>
                                      <p:to>
                                        <p:strVal val="visible"/>
                                      </p:to>
                                    </p:set>
                                    <p:anim calcmode="lin" valueType="num">
                                      <p:cBhvr>
                                        <p:cTn id="17" dur="750" fill="hold"/>
                                        <p:tgtEl>
                                          <p:spTgt spid="179"/>
                                        </p:tgtEl>
                                        <p:attrNameLst>
                                          <p:attrName>ppt_w</p:attrName>
                                        </p:attrNameLst>
                                      </p:cBhvr>
                                      <p:tavLst>
                                        <p:tav tm="0">
                                          <p:val>
                                            <p:fltVal val="0"/>
                                          </p:val>
                                        </p:tav>
                                        <p:tav tm="100000">
                                          <p:val>
                                            <p:strVal val="#ppt_w"/>
                                          </p:val>
                                        </p:tav>
                                      </p:tavLst>
                                    </p:anim>
                                    <p:anim calcmode="lin" valueType="num">
                                      <p:cBhvr>
                                        <p:cTn id="18" dur="750" fill="hold"/>
                                        <p:tgtEl>
                                          <p:spTgt spid="179"/>
                                        </p:tgtEl>
                                        <p:attrNameLst>
                                          <p:attrName>ppt_h</p:attrName>
                                        </p:attrNameLst>
                                      </p:cBhvr>
                                      <p:tavLst>
                                        <p:tav tm="0">
                                          <p:val>
                                            <p:fltVal val="0"/>
                                          </p:val>
                                        </p:tav>
                                        <p:tav tm="100000">
                                          <p:val>
                                            <p:strVal val="#ppt_h"/>
                                          </p:val>
                                        </p:tav>
                                      </p:tavLst>
                                    </p:anim>
                                  </p:childTnLst>
                                </p:cTn>
                              </p:par>
                            </p:childTnLst>
                          </p:cTn>
                        </p:par>
                        <p:par>
                          <p:cTn id="19" fill="hold">
                            <p:stCondLst>
                              <p:cond delay="2250"/>
                            </p:stCondLst>
                            <p:childTnLst>
                              <p:par>
                                <p:cTn id="20" presetID="23" presetClass="entr" presetSubtype="16" fill="hold" grpId="4" nodeType="afterEffect">
                                  <p:stCondLst>
                                    <p:cond delay="0"/>
                                  </p:stCondLst>
                                  <p:iterate>
                                    <p:tmAbs val="0"/>
                                  </p:iterate>
                                  <p:childTnLst>
                                    <p:set>
                                      <p:cBhvr>
                                        <p:cTn id="21" fill="hold"/>
                                        <p:tgtEl>
                                          <p:spTgt spid="185"/>
                                        </p:tgtEl>
                                        <p:attrNameLst>
                                          <p:attrName>style.visibility</p:attrName>
                                        </p:attrNameLst>
                                      </p:cBhvr>
                                      <p:to>
                                        <p:strVal val="visible"/>
                                      </p:to>
                                    </p:set>
                                    <p:anim calcmode="lin" valueType="num">
                                      <p:cBhvr>
                                        <p:cTn id="22" dur="750" fill="hold"/>
                                        <p:tgtEl>
                                          <p:spTgt spid="185"/>
                                        </p:tgtEl>
                                        <p:attrNameLst>
                                          <p:attrName>ppt_w</p:attrName>
                                        </p:attrNameLst>
                                      </p:cBhvr>
                                      <p:tavLst>
                                        <p:tav tm="0">
                                          <p:val>
                                            <p:fltVal val="0"/>
                                          </p:val>
                                        </p:tav>
                                        <p:tav tm="100000">
                                          <p:val>
                                            <p:strVal val="#ppt_w"/>
                                          </p:val>
                                        </p:tav>
                                      </p:tavLst>
                                    </p:anim>
                                    <p:anim calcmode="lin" valueType="num">
                                      <p:cBhvr>
                                        <p:cTn id="23" dur="750" fill="hold"/>
                                        <p:tgtEl>
                                          <p:spTgt spid="185"/>
                                        </p:tgtEl>
                                        <p:attrNameLst>
                                          <p:attrName>ppt_h</p:attrName>
                                        </p:attrNameLst>
                                      </p:cBhvr>
                                      <p:tavLst>
                                        <p:tav tm="0">
                                          <p:val>
                                            <p:fltVal val="0"/>
                                          </p:val>
                                        </p:tav>
                                        <p:tav tm="100000">
                                          <p:val>
                                            <p:strVal val="#ppt_h"/>
                                          </p:val>
                                        </p:tav>
                                      </p:tavLst>
                                    </p:anim>
                                  </p:childTnLst>
                                </p:cTn>
                              </p:par>
                            </p:childTnLst>
                          </p:cTn>
                        </p:par>
                        <p:par>
                          <p:cTn id="24" fill="hold">
                            <p:stCondLst>
                              <p:cond delay="3000"/>
                            </p:stCondLst>
                            <p:childTnLst>
                              <p:par>
                                <p:cTn id="25" presetID="23" presetClass="entr" presetSubtype="16" fill="hold" grpId="5" nodeType="afterEffect">
                                  <p:stCondLst>
                                    <p:cond delay="0"/>
                                  </p:stCondLst>
                                  <p:iterate>
                                    <p:tmAbs val="0"/>
                                  </p:iterate>
                                  <p:childTnLst>
                                    <p:set>
                                      <p:cBhvr>
                                        <p:cTn id="26" fill="hold"/>
                                        <p:tgtEl>
                                          <p:spTgt spid="170"/>
                                        </p:tgtEl>
                                        <p:attrNameLst>
                                          <p:attrName>style.visibility</p:attrName>
                                        </p:attrNameLst>
                                      </p:cBhvr>
                                      <p:to>
                                        <p:strVal val="visible"/>
                                      </p:to>
                                    </p:set>
                                    <p:anim calcmode="lin" valueType="num">
                                      <p:cBhvr>
                                        <p:cTn id="27" dur="750" fill="hold"/>
                                        <p:tgtEl>
                                          <p:spTgt spid="170"/>
                                        </p:tgtEl>
                                        <p:attrNameLst>
                                          <p:attrName>ppt_w</p:attrName>
                                        </p:attrNameLst>
                                      </p:cBhvr>
                                      <p:tavLst>
                                        <p:tav tm="0">
                                          <p:val>
                                            <p:fltVal val="0"/>
                                          </p:val>
                                        </p:tav>
                                        <p:tav tm="100000">
                                          <p:val>
                                            <p:strVal val="#ppt_w"/>
                                          </p:val>
                                        </p:tav>
                                      </p:tavLst>
                                    </p:anim>
                                    <p:anim calcmode="lin" valueType="num">
                                      <p:cBhvr>
                                        <p:cTn id="28" dur="750" fill="hold"/>
                                        <p:tgtEl>
                                          <p:spTgt spid="170"/>
                                        </p:tgtEl>
                                        <p:attrNameLst>
                                          <p:attrName>ppt_h</p:attrName>
                                        </p:attrNameLst>
                                      </p:cBhvr>
                                      <p:tavLst>
                                        <p:tav tm="0">
                                          <p:val>
                                            <p:fltVal val="0"/>
                                          </p:val>
                                        </p:tav>
                                        <p:tav tm="100000">
                                          <p:val>
                                            <p:strVal val="#ppt_h"/>
                                          </p:val>
                                        </p:tav>
                                      </p:tavLst>
                                    </p:anim>
                                  </p:childTnLst>
                                </p:cTn>
                              </p:par>
                            </p:childTnLst>
                          </p:cTn>
                        </p:par>
                        <p:par>
                          <p:cTn id="29" fill="hold">
                            <p:stCondLst>
                              <p:cond delay="3750"/>
                            </p:stCondLst>
                            <p:childTnLst>
                              <p:par>
                                <p:cTn id="30" presetID="23" presetClass="entr" presetSubtype="16" fill="hold" grpId="6" nodeType="afterEffect">
                                  <p:stCondLst>
                                    <p:cond delay="0"/>
                                  </p:stCondLst>
                                  <p:iterate>
                                    <p:tmAbs val="0"/>
                                  </p:iterate>
                                  <p:childTnLst>
                                    <p:set>
                                      <p:cBhvr>
                                        <p:cTn id="31" fill="hold"/>
                                        <p:tgtEl>
                                          <p:spTgt spid="182"/>
                                        </p:tgtEl>
                                        <p:attrNameLst>
                                          <p:attrName>style.visibility</p:attrName>
                                        </p:attrNameLst>
                                      </p:cBhvr>
                                      <p:to>
                                        <p:strVal val="visible"/>
                                      </p:to>
                                    </p:set>
                                    <p:anim calcmode="lin" valueType="num">
                                      <p:cBhvr>
                                        <p:cTn id="32" dur="750" fill="hold"/>
                                        <p:tgtEl>
                                          <p:spTgt spid="182"/>
                                        </p:tgtEl>
                                        <p:attrNameLst>
                                          <p:attrName>ppt_w</p:attrName>
                                        </p:attrNameLst>
                                      </p:cBhvr>
                                      <p:tavLst>
                                        <p:tav tm="0">
                                          <p:val>
                                            <p:fltVal val="0"/>
                                          </p:val>
                                        </p:tav>
                                        <p:tav tm="100000">
                                          <p:val>
                                            <p:strVal val="#ppt_w"/>
                                          </p:val>
                                        </p:tav>
                                      </p:tavLst>
                                    </p:anim>
                                    <p:anim calcmode="lin" valueType="num">
                                      <p:cBhvr>
                                        <p:cTn id="33" dur="750" fill="hold"/>
                                        <p:tgtEl>
                                          <p:spTgt spid="1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5" animBg="1" advAuto="0"/>
      <p:bldP spid="173" grpId="2" animBg="1" advAuto="0"/>
      <p:bldP spid="176" grpId="1" animBg="1" advAuto="0"/>
      <p:bldP spid="179" grpId="3" animBg="1" advAuto="0"/>
      <p:bldP spid="182" grpId="6" animBg="1" advAuto="0"/>
      <p:bldP spid="185"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 name="pasted-image.png"/>
          <p:cNvPicPr>
            <a:picLocks noChangeAspect="1"/>
          </p:cNvPicPr>
          <p:nvPr/>
        </p:nvPicPr>
        <p:blipFill>
          <a:blip r:embed="rId2">
            <a:extLst/>
          </a:blip>
          <a:stretch>
            <a:fillRect/>
          </a:stretch>
        </p:blipFill>
        <p:spPr>
          <a:xfrm>
            <a:off x="6662034" y="4350364"/>
            <a:ext cx="4897554" cy="5183688"/>
          </a:xfrm>
          <a:prstGeom prst="rect">
            <a:avLst/>
          </a:prstGeom>
          <a:ln w="12700">
            <a:miter lim="400000"/>
          </a:ln>
        </p:spPr>
      </p:pic>
      <p:sp>
        <p:nvSpPr>
          <p:cNvPr id="238" name="Shape 238"/>
          <p:cNvSpPr/>
          <p:nvPr/>
        </p:nvSpPr>
        <p:spPr>
          <a:xfrm>
            <a:off x="773655" y="1501439"/>
            <a:ext cx="4695521" cy="215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900">
                <a:solidFill>
                  <a:srgbClr val="000000"/>
                </a:solidFill>
              </a:defRPr>
            </a:pPr>
            <a:r>
              <a:t>Fundamental</a:t>
            </a:r>
          </a:p>
          <a:p>
            <a:pPr>
              <a:defRPr sz="5900">
                <a:solidFill>
                  <a:srgbClr val="000000"/>
                </a:solidFill>
              </a:defRPr>
            </a:pPr>
            <a:r>
              <a:t>Particles</a:t>
            </a:r>
          </a:p>
        </p:txBody>
      </p:sp>
      <p:pic>
        <p:nvPicPr>
          <p:cNvPr id="239"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0977" y="550736"/>
            <a:ext cx="6759668" cy="4060408"/>
          </a:xfrm>
          <a:prstGeom prst="rect">
            <a:avLst/>
          </a:prstGeom>
          <a:ln w="12700">
            <a:miter lim="400000"/>
          </a:ln>
        </p:spPr>
      </p:pic>
      <p:sp>
        <p:nvSpPr>
          <p:cNvPr id="240" name="Shape 240"/>
          <p:cNvSpPr/>
          <p:nvPr/>
        </p:nvSpPr>
        <p:spPr>
          <a:xfrm>
            <a:off x="906281" y="6742972"/>
            <a:ext cx="4430269" cy="1130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900">
                <a:solidFill>
                  <a:srgbClr val="000000"/>
                </a:solidFill>
              </a:defRPr>
            </a:lvl1pPr>
          </a:lstStyle>
          <a:p>
            <a:r>
              <a:t>The Universe</a:t>
            </a:r>
          </a:p>
        </p:txBody>
      </p:sp>
      <p:sp>
        <p:nvSpPr>
          <p:cNvPr id="241" name="Shape 241"/>
          <p:cNvSpPr/>
          <p:nvPr/>
        </p:nvSpPr>
        <p:spPr>
          <a:xfrm flipV="1">
            <a:off x="3121415" y="4122205"/>
            <a:ext cx="1" cy="2159001"/>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p:nvPr/>
        </p:nvSpPr>
        <p:spPr>
          <a:xfrm>
            <a:off x="-25813" y="928060"/>
            <a:ext cx="5269491" cy="1270001"/>
          </a:xfrm>
          <a:prstGeom prst="rect">
            <a:avLst/>
          </a:prstGeom>
          <a:solidFill>
            <a:srgbClr val="000000">
              <a:alpha val="69919"/>
            </a:srgbClr>
          </a:solidFill>
          <a:ln w="12700">
            <a:miter lim="400000"/>
          </a:ln>
        </p:spPr>
        <p:txBody>
          <a:bodyPr lIns="50800" tIns="50800" rIns="50800" bIns="50800" anchor="ctr"/>
          <a:lstStyle/>
          <a:p>
            <a:pPr>
              <a:defRPr sz="2400" cap="all" spc="384">
                <a:latin typeface="Avenir Medium"/>
                <a:ea typeface="Avenir Medium"/>
                <a:cs typeface="Avenir Medium"/>
                <a:sym typeface="Avenir Medium"/>
              </a:defRPr>
            </a:pPr>
            <a:endParaRPr/>
          </a:p>
        </p:txBody>
      </p:sp>
      <p:grpSp>
        <p:nvGrpSpPr>
          <p:cNvPr id="249" name="Group 249"/>
          <p:cNvGrpSpPr/>
          <p:nvPr/>
        </p:nvGrpSpPr>
        <p:grpSpPr>
          <a:xfrm>
            <a:off x="1490473" y="3596154"/>
            <a:ext cx="2561292" cy="2561292"/>
            <a:chOff x="0" y="0"/>
            <a:chExt cx="2561291" cy="2561291"/>
          </a:xfrm>
        </p:grpSpPr>
        <p:sp>
          <p:nvSpPr>
            <p:cNvPr id="247" name="Shape 247"/>
            <p:cNvSpPr/>
            <p:nvPr/>
          </p:nvSpPr>
          <p:spPr>
            <a:xfrm>
              <a:off x="0" y="0"/>
              <a:ext cx="2561292" cy="2561292"/>
            </a:xfrm>
            <a:prstGeom prst="ellipse">
              <a:avLst/>
            </a:prstGeom>
            <a:solidFill>
              <a:schemeClr val="accent6"/>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48" name="Shape 248"/>
            <p:cNvSpPr/>
            <p:nvPr/>
          </p:nvSpPr>
          <p:spPr>
            <a:xfrm>
              <a:off x="865930" y="133944"/>
              <a:ext cx="112999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𝜇</a:t>
              </a:r>
              <a:r>
                <a:rPr baseline="30171">
                  <a:latin typeface="Avenir Next"/>
                  <a:ea typeface="Avenir Next"/>
                  <a:cs typeface="Avenir Next"/>
                  <a:sym typeface="Avenir Next"/>
                </a:rPr>
                <a:t>-</a:t>
              </a:r>
            </a:p>
          </p:txBody>
        </p:sp>
      </p:grpSp>
      <p:grpSp>
        <p:nvGrpSpPr>
          <p:cNvPr id="252" name="Group 252"/>
          <p:cNvGrpSpPr/>
          <p:nvPr/>
        </p:nvGrpSpPr>
        <p:grpSpPr>
          <a:xfrm>
            <a:off x="8953034" y="3596154"/>
            <a:ext cx="2561293" cy="2561292"/>
            <a:chOff x="0" y="0"/>
            <a:chExt cx="2561291" cy="2561291"/>
          </a:xfrm>
        </p:grpSpPr>
        <p:sp>
          <p:nvSpPr>
            <p:cNvPr id="250" name="Shape 250"/>
            <p:cNvSpPr/>
            <p:nvPr/>
          </p:nvSpPr>
          <p:spPr>
            <a:xfrm>
              <a:off x="0" y="0"/>
              <a:ext cx="2561292" cy="2561292"/>
            </a:xfrm>
            <a:prstGeom prst="ellipse">
              <a:avLst/>
            </a:prstGeom>
            <a:solidFill>
              <a:schemeClr val="accent1">
                <a:hueOff val="-297087"/>
                <a:satOff val="11340"/>
                <a:lumOff val="7366"/>
              </a:schemeClr>
            </a:solidFill>
            <a:ln w="12700" cap="flat">
              <a:noFill/>
              <a:miter lim="400000"/>
            </a:ln>
            <a:effectLst/>
          </p:spPr>
          <p:txBody>
            <a:bodyPr wrap="square" lIns="50800" tIns="50800" rIns="50800" bIns="50800" numCol="1" anchor="ctr">
              <a:noAutofit/>
            </a:bodyPr>
            <a:lstStyle/>
            <a:p>
              <a:pPr defTabSz="1300480">
                <a:defRPr sz="10500">
                  <a:latin typeface="Symbol"/>
                  <a:ea typeface="Symbol"/>
                  <a:cs typeface="Symbol"/>
                  <a:sym typeface="Symbol"/>
                </a:defRPr>
              </a:pPr>
              <a:endParaRPr/>
            </a:p>
          </p:txBody>
        </p:sp>
        <p:sp>
          <p:nvSpPr>
            <p:cNvPr id="251" name="Shape 251"/>
            <p:cNvSpPr/>
            <p:nvPr/>
          </p:nvSpPr>
          <p:spPr>
            <a:xfrm>
              <a:off x="900765" y="133944"/>
              <a:ext cx="1060323" cy="191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latin typeface="Symbol"/>
                  <a:ea typeface="Symbol"/>
                  <a:cs typeface="Symbol"/>
                  <a:sym typeface="Symbol"/>
                </a:defRPr>
              </a:pPr>
              <a:r>
                <a:t>𝑒</a:t>
              </a:r>
              <a:r>
                <a:rPr baseline="30171">
                  <a:latin typeface="Avenir Next"/>
                  <a:ea typeface="Avenir Next"/>
                  <a:cs typeface="Avenir Next"/>
                  <a:sym typeface="Avenir Next"/>
                </a:rPr>
                <a:t>-</a:t>
              </a:r>
            </a:p>
          </p:txBody>
        </p:sp>
      </p:grpSp>
      <p:sp>
        <p:nvSpPr>
          <p:cNvPr id="253" name="Shape 253"/>
          <p:cNvSpPr/>
          <p:nvPr/>
        </p:nvSpPr>
        <p:spPr>
          <a:xfrm>
            <a:off x="1069374" y="1080460"/>
            <a:ext cx="307911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r>
              <a:t>Old News:</a:t>
            </a:r>
          </a:p>
        </p:txBody>
      </p:sp>
      <p:sp>
        <p:nvSpPr>
          <p:cNvPr id="254" name="Shape 254"/>
          <p:cNvSpPr/>
          <p:nvPr/>
        </p:nvSpPr>
        <p:spPr>
          <a:xfrm flipH="1">
            <a:off x="4748246" y="2370974"/>
            <a:ext cx="3536344" cy="2340454"/>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255" name="Shape 255"/>
          <p:cNvSpPr/>
          <p:nvPr/>
        </p:nvSpPr>
        <p:spPr>
          <a:xfrm flipH="1" flipV="1">
            <a:off x="4748246" y="4969066"/>
            <a:ext cx="3536344" cy="2340454"/>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sp>
        <p:nvSpPr>
          <p:cNvPr id="256" name="Shape 256"/>
          <p:cNvSpPr/>
          <p:nvPr/>
        </p:nvSpPr>
        <p:spPr>
          <a:xfrm flipH="1" flipV="1">
            <a:off x="4710147" y="4851127"/>
            <a:ext cx="3824091" cy="1"/>
          </a:xfrm>
          <a:prstGeom prst="line">
            <a:avLst/>
          </a:prstGeom>
          <a:ln w="101600">
            <a:solidFill>
              <a:srgbClr val="4F4F4F"/>
            </a:solidFill>
            <a:miter lim="400000"/>
            <a:headEnd type="triangle"/>
          </a:ln>
        </p:spPr>
        <p:txBody>
          <a:bodyPr lIns="50800" tIns="50800" rIns="50800" bIns="50800" anchor="ctr"/>
          <a:lstStyle/>
          <a:p>
            <a:pPr>
              <a:defRPr sz="2400" cap="all" spc="384">
                <a:solidFill>
                  <a:schemeClr val="accent2">
                    <a:satOff val="44164"/>
                    <a:lumOff val="14231"/>
                  </a:schemeClr>
                </a:solidFill>
                <a:latin typeface="Avenir Medium"/>
                <a:ea typeface="Avenir Medium"/>
                <a:cs typeface="Avenir Medium"/>
                <a:sym typeface="Avenir Medium"/>
              </a:defRPr>
            </a:pPr>
            <a:endParaRPr/>
          </a:p>
        </p:txBody>
      </p:sp>
      <p:grpSp>
        <p:nvGrpSpPr>
          <p:cNvPr id="259" name="Group 259"/>
          <p:cNvGrpSpPr/>
          <p:nvPr/>
        </p:nvGrpSpPr>
        <p:grpSpPr>
          <a:xfrm>
            <a:off x="8953034" y="679152"/>
            <a:ext cx="2561294" cy="2561294"/>
            <a:chOff x="0" y="0"/>
            <a:chExt cx="2561292" cy="2561292"/>
          </a:xfrm>
        </p:grpSpPr>
        <p:sp>
          <p:nvSpPr>
            <p:cNvPr id="257" name="Shape 257"/>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258" name="Shape 258"/>
            <p:cNvSpPr/>
            <p:nvPr/>
          </p:nvSpPr>
          <p:spPr>
            <a:xfrm>
              <a:off x="805755" y="233586"/>
              <a:ext cx="1250342"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1">
                      <a:hueOff val="-297087"/>
                      <a:satOff val="11340"/>
                      <a:lumOff val="7366"/>
                    </a:schemeClr>
                  </a:solidFill>
                  <a:latin typeface="Symbol"/>
                  <a:ea typeface="Symbol"/>
                  <a:cs typeface="Symbol"/>
                  <a:sym typeface="Symbol"/>
                </a:defRPr>
              </a:pPr>
              <a:r>
                <a:rPr lang="en-US" dirty="0" smtClean="0"/>
                <a:t>n</a:t>
              </a:r>
              <a:r>
                <a:rPr baseline="-5999" dirty="0" smtClean="0"/>
                <a:t>𝑒</a:t>
              </a:r>
              <a:endParaRPr baseline="-5999" dirty="0"/>
            </a:p>
          </p:txBody>
        </p:sp>
      </p:grpSp>
      <p:grpSp>
        <p:nvGrpSpPr>
          <p:cNvPr id="262" name="Group 262"/>
          <p:cNvGrpSpPr/>
          <p:nvPr/>
        </p:nvGrpSpPr>
        <p:grpSpPr>
          <a:xfrm>
            <a:off x="8953034" y="6513155"/>
            <a:ext cx="2561294" cy="2561294"/>
            <a:chOff x="0" y="0"/>
            <a:chExt cx="2561292" cy="2561292"/>
          </a:xfrm>
        </p:grpSpPr>
        <p:sp>
          <p:nvSpPr>
            <p:cNvPr id="260" name="Shape 260"/>
            <p:cNvSpPr/>
            <p:nvPr/>
          </p:nvSpPr>
          <p:spPr>
            <a:xfrm>
              <a:off x="0" y="0"/>
              <a:ext cx="2561292" cy="2561292"/>
            </a:xfrm>
            <a:prstGeom prst="ellipse">
              <a:avLst/>
            </a:prstGeom>
            <a:noFill/>
            <a:ln w="50800" cap="flat">
              <a:solidFill>
                <a:srgbClr val="4F4F4F"/>
              </a:solidFill>
              <a:custDash>
                <a:ds d="600000" sp="600000"/>
              </a:custDash>
              <a:miter lim="400000"/>
            </a:ln>
            <a:effectLst/>
          </p:spPr>
          <p:txBody>
            <a:bodyPr wrap="square" lIns="50800" tIns="50800" rIns="50800" bIns="50800" numCol="1" anchor="ctr">
              <a:noAutofit/>
            </a:bodyPr>
            <a:lstStyle/>
            <a:p>
              <a:pPr>
                <a:defRPr sz="2400" cap="all" spc="384">
                  <a:latin typeface="Avenir Medium"/>
                  <a:ea typeface="Avenir Medium"/>
                  <a:cs typeface="Avenir Medium"/>
                  <a:sym typeface="Avenir Medium"/>
                </a:defRPr>
              </a:pPr>
              <a:endParaRPr/>
            </a:p>
          </p:txBody>
        </p:sp>
        <p:sp>
          <p:nvSpPr>
            <p:cNvPr id="261" name="Shape 261"/>
            <p:cNvSpPr/>
            <p:nvPr/>
          </p:nvSpPr>
          <p:spPr>
            <a:xfrm>
              <a:off x="782512" y="233586"/>
              <a:ext cx="1296829" cy="17184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1300480">
                <a:defRPr sz="10500">
                  <a:solidFill>
                    <a:schemeClr val="accent6"/>
                  </a:solidFill>
                  <a:latin typeface="Symbol"/>
                  <a:ea typeface="Symbol"/>
                  <a:cs typeface="Symbol"/>
                  <a:sym typeface="Symbol"/>
                </a:defRPr>
              </a:pPr>
              <a:r>
                <a:rPr lang="en-US" dirty="0" smtClean="0"/>
                <a:t>n</a:t>
              </a:r>
              <a:r>
                <a:rPr baseline="-5999" dirty="0" smtClean="0"/>
                <a:t>𝜇</a:t>
              </a:r>
              <a:endParaRPr baseline="-5999" dirty="0"/>
            </a:p>
          </p:txBody>
        </p:sp>
      </p:grpSp>
    </p:spTree>
    <p:extLst>
      <p:ext uri="{BB962C8B-B14F-4D97-AF65-F5344CB8AC3E}">
        <p14:creationId xmlns:p14="http://schemas.microsoft.com/office/powerpoint/2010/main" val="156422240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254"/>
                                        </p:tgtEl>
                                        <p:attrNameLst>
                                          <p:attrName>style.visibility</p:attrName>
                                        </p:attrNameLst>
                                      </p:cBhvr>
                                      <p:to>
                                        <p:strVal val="visible"/>
                                      </p:to>
                                    </p:set>
                                    <p:animEffect transition="in" filter="wipe(left)">
                                      <p:cBhvr>
                                        <p:cTn id="7" dur="1000"/>
                                        <p:tgtEl>
                                          <p:spTgt spid="254"/>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p:tmAbs val="0"/>
                                  </p:iterate>
                                  <p:childTnLst>
                                    <p:set>
                                      <p:cBhvr>
                                        <p:cTn id="10" fill="hold"/>
                                        <p:tgtEl>
                                          <p:spTgt spid="256"/>
                                        </p:tgtEl>
                                        <p:attrNameLst>
                                          <p:attrName>style.visibility</p:attrName>
                                        </p:attrNameLst>
                                      </p:cBhvr>
                                      <p:to>
                                        <p:strVal val="visible"/>
                                      </p:to>
                                    </p:set>
                                    <p:animEffect transition="in" filter="wipe(left)">
                                      <p:cBhvr>
                                        <p:cTn id="11" dur="1000"/>
                                        <p:tgtEl>
                                          <p:spTgt spid="256"/>
                                        </p:tgtEl>
                                      </p:cBhvr>
                                    </p:animEffect>
                                  </p:childTnLst>
                                </p:cTn>
                              </p:par>
                            </p:childTnLst>
                          </p:cTn>
                        </p:par>
                        <p:par>
                          <p:cTn id="12" fill="hold">
                            <p:stCondLst>
                              <p:cond delay="2000"/>
                            </p:stCondLst>
                            <p:childTnLst>
                              <p:par>
                                <p:cTn id="13" presetID="22" presetClass="entr" presetSubtype="8" fill="hold" grpId="0" nodeType="afterEffect">
                                  <p:stCondLst>
                                    <p:cond delay="0"/>
                                  </p:stCondLst>
                                  <p:iterate>
                                    <p:tmAbs val="0"/>
                                  </p:iterate>
                                  <p:childTnLst>
                                    <p:set>
                                      <p:cBhvr>
                                        <p:cTn id="14" fill="hold"/>
                                        <p:tgtEl>
                                          <p:spTgt spid="255"/>
                                        </p:tgtEl>
                                        <p:attrNameLst>
                                          <p:attrName>style.visibility</p:attrName>
                                        </p:attrNameLst>
                                      </p:cBhvr>
                                      <p:to>
                                        <p:strVal val="visible"/>
                                      </p:to>
                                    </p:set>
                                    <p:animEffect transition="in" filter="wipe(left)">
                                      <p:cBhvr>
                                        <p:cTn id="15" dur="1000"/>
                                        <p:tgtEl>
                                          <p:spTgt spid="255"/>
                                        </p:tgtEl>
                                      </p:cBhvr>
                                    </p:animEffect>
                                  </p:childTnLst>
                                </p:cTn>
                              </p:par>
                            </p:childTnLst>
                          </p:cTn>
                        </p:par>
                        <p:par>
                          <p:cTn id="16" fill="hold">
                            <p:stCondLst>
                              <p:cond delay="3000"/>
                            </p:stCondLst>
                            <p:childTnLst>
                              <p:par>
                                <p:cTn id="17" presetID="23" presetClass="entr" presetSubtype="16" fill="hold" grpId="0" nodeType="afterEffect">
                                  <p:stCondLst>
                                    <p:cond delay="0"/>
                                  </p:stCondLst>
                                  <p:iterate>
                                    <p:tmAbs val="0"/>
                                  </p:iterate>
                                  <p:childTnLst>
                                    <p:set>
                                      <p:cBhvr>
                                        <p:cTn id="18" fill="hold"/>
                                        <p:tgtEl>
                                          <p:spTgt spid="259"/>
                                        </p:tgtEl>
                                        <p:attrNameLst>
                                          <p:attrName>style.visibility</p:attrName>
                                        </p:attrNameLst>
                                      </p:cBhvr>
                                      <p:to>
                                        <p:strVal val="visible"/>
                                      </p:to>
                                    </p:set>
                                    <p:anim calcmode="lin" valueType="num">
                                      <p:cBhvr>
                                        <p:cTn id="19" dur="750" fill="hold"/>
                                        <p:tgtEl>
                                          <p:spTgt spid="259"/>
                                        </p:tgtEl>
                                        <p:attrNameLst>
                                          <p:attrName>ppt_w</p:attrName>
                                        </p:attrNameLst>
                                      </p:cBhvr>
                                      <p:tavLst>
                                        <p:tav tm="0">
                                          <p:val>
                                            <p:fltVal val="0"/>
                                          </p:val>
                                        </p:tav>
                                        <p:tav tm="100000">
                                          <p:val>
                                            <p:strVal val="#ppt_w"/>
                                          </p:val>
                                        </p:tav>
                                      </p:tavLst>
                                    </p:anim>
                                    <p:anim calcmode="lin" valueType="num">
                                      <p:cBhvr>
                                        <p:cTn id="20" dur="750" fill="hold"/>
                                        <p:tgtEl>
                                          <p:spTgt spid="259"/>
                                        </p:tgtEl>
                                        <p:attrNameLst>
                                          <p:attrName>ppt_h</p:attrName>
                                        </p:attrNameLst>
                                      </p:cBhvr>
                                      <p:tavLst>
                                        <p:tav tm="0">
                                          <p:val>
                                            <p:fltVal val="0"/>
                                          </p:val>
                                        </p:tav>
                                        <p:tav tm="100000">
                                          <p:val>
                                            <p:strVal val="#ppt_h"/>
                                          </p:val>
                                        </p:tav>
                                      </p:tavLst>
                                    </p:anim>
                                  </p:childTnLst>
                                </p:cTn>
                              </p:par>
                            </p:childTnLst>
                          </p:cTn>
                        </p:par>
                        <p:par>
                          <p:cTn id="21" fill="hold">
                            <p:stCondLst>
                              <p:cond delay="3750"/>
                            </p:stCondLst>
                            <p:childTnLst>
                              <p:par>
                                <p:cTn id="22" presetID="23" presetClass="entr" presetSubtype="16" fill="hold" grpId="0" nodeType="afterEffect">
                                  <p:stCondLst>
                                    <p:cond delay="0"/>
                                  </p:stCondLst>
                                  <p:iterate>
                                    <p:tmAbs val="0"/>
                                  </p:iterate>
                                  <p:childTnLst>
                                    <p:set>
                                      <p:cBhvr>
                                        <p:cTn id="23" fill="hold"/>
                                        <p:tgtEl>
                                          <p:spTgt spid="252"/>
                                        </p:tgtEl>
                                        <p:attrNameLst>
                                          <p:attrName>style.visibility</p:attrName>
                                        </p:attrNameLst>
                                      </p:cBhvr>
                                      <p:to>
                                        <p:strVal val="visible"/>
                                      </p:to>
                                    </p:set>
                                    <p:anim calcmode="lin" valueType="num">
                                      <p:cBhvr>
                                        <p:cTn id="24" dur="750" fill="hold"/>
                                        <p:tgtEl>
                                          <p:spTgt spid="252"/>
                                        </p:tgtEl>
                                        <p:attrNameLst>
                                          <p:attrName>ppt_w</p:attrName>
                                        </p:attrNameLst>
                                      </p:cBhvr>
                                      <p:tavLst>
                                        <p:tav tm="0">
                                          <p:val>
                                            <p:fltVal val="0"/>
                                          </p:val>
                                        </p:tav>
                                        <p:tav tm="100000">
                                          <p:val>
                                            <p:strVal val="#ppt_w"/>
                                          </p:val>
                                        </p:tav>
                                      </p:tavLst>
                                    </p:anim>
                                    <p:anim calcmode="lin" valueType="num">
                                      <p:cBhvr>
                                        <p:cTn id="25" dur="750" fill="hold"/>
                                        <p:tgtEl>
                                          <p:spTgt spid="252"/>
                                        </p:tgtEl>
                                        <p:attrNameLst>
                                          <p:attrName>ppt_h</p:attrName>
                                        </p:attrNameLst>
                                      </p:cBhvr>
                                      <p:tavLst>
                                        <p:tav tm="0">
                                          <p:val>
                                            <p:fltVal val="0"/>
                                          </p:val>
                                        </p:tav>
                                        <p:tav tm="100000">
                                          <p:val>
                                            <p:strVal val="#ppt_h"/>
                                          </p:val>
                                        </p:tav>
                                      </p:tavLst>
                                    </p:anim>
                                  </p:childTnLst>
                                </p:cTn>
                              </p:par>
                            </p:childTnLst>
                          </p:cTn>
                        </p:par>
                        <p:par>
                          <p:cTn id="26" fill="hold">
                            <p:stCondLst>
                              <p:cond delay="4500"/>
                            </p:stCondLst>
                            <p:childTnLst>
                              <p:par>
                                <p:cTn id="27" presetID="23" presetClass="entr" presetSubtype="16" fill="hold" grpId="0" nodeType="afterEffect">
                                  <p:stCondLst>
                                    <p:cond delay="0"/>
                                  </p:stCondLst>
                                  <p:iterate>
                                    <p:tmAbs val="0"/>
                                  </p:iterate>
                                  <p:childTnLst>
                                    <p:set>
                                      <p:cBhvr>
                                        <p:cTn id="28" fill="hold"/>
                                        <p:tgtEl>
                                          <p:spTgt spid="262"/>
                                        </p:tgtEl>
                                        <p:attrNameLst>
                                          <p:attrName>style.visibility</p:attrName>
                                        </p:attrNameLst>
                                      </p:cBhvr>
                                      <p:to>
                                        <p:strVal val="visible"/>
                                      </p:to>
                                    </p:set>
                                    <p:anim calcmode="lin" valueType="num">
                                      <p:cBhvr>
                                        <p:cTn id="29" dur="750" fill="hold"/>
                                        <p:tgtEl>
                                          <p:spTgt spid="262"/>
                                        </p:tgtEl>
                                        <p:attrNameLst>
                                          <p:attrName>ppt_w</p:attrName>
                                        </p:attrNameLst>
                                      </p:cBhvr>
                                      <p:tavLst>
                                        <p:tav tm="0">
                                          <p:val>
                                            <p:fltVal val="0"/>
                                          </p:val>
                                        </p:tav>
                                        <p:tav tm="100000">
                                          <p:val>
                                            <p:strVal val="#ppt_w"/>
                                          </p:val>
                                        </p:tav>
                                      </p:tavLst>
                                    </p:anim>
                                    <p:anim calcmode="lin" valueType="num">
                                      <p:cBhvr>
                                        <p:cTn id="30" dur="750" fill="hold"/>
                                        <p:tgtEl>
                                          <p:spTgt spid="2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advAuto="0"/>
      <p:bldP spid="254" grpId="0" animBg="1" advAuto="0"/>
      <p:bldP spid="255" grpId="0" animBg="1" advAuto="0"/>
      <p:bldP spid="256" grpId="0" animBg="1" advAuto="0"/>
      <p:bldP spid="259" grpId="0" animBg="1" advAuto="0"/>
      <p:bldP spid="262"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pasted-image.png"/>
          <p:cNvPicPr>
            <a:picLocks noChangeAspect="1"/>
          </p:cNvPicPr>
          <p:nvPr/>
        </p:nvPicPr>
        <p:blipFill>
          <a:blip r:embed="rId2">
            <a:extLst/>
          </a:blip>
          <a:stretch>
            <a:fillRect/>
          </a:stretch>
        </p:blipFill>
        <p:spPr>
          <a:xfrm>
            <a:off x="-855797" y="-141743"/>
            <a:ext cx="15055629" cy="10037086"/>
          </a:xfrm>
          <a:prstGeom prst="rect">
            <a:avLst/>
          </a:prstGeom>
          <a:ln w="12700">
            <a:miter lim="400000"/>
          </a:ln>
        </p:spPr>
      </p:pic>
      <p:sp>
        <p:nvSpPr>
          <p:cNvPr id="244" name="Shape 244"/>
          <p:cNvSpPr/>
          <p:nvPr/>
        </p:nvSpPr>
        <p:spPr>
          <a:xfrm>
            <a:off x="2445065" y="1934064"/>
            <a:ext cx="8453905" cy="5207001"/>
          </a:xfrm>
          <a:prstGeom prst="rect">
            <a:avLst/>
          </a:prstGeom>
          <a:ln w="12700">
            <a:miter lim="400000"/>
          </a:ln>
          <a:effectLst>
            <a:reflection stA="50000" endPos="40000" dir="5400000" sy="-100000" algn="bl" rotWithShape="0"/>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defRPr sz="8600" cap="small">
                <a:solidFill>
                  <a:srgbClr val="000000"/>
                </a:solidFill>
                <a:latin typeface="Bookman Old Style"/>
                <a:ea typeface="Bookman Old Style"/>
                <a:cs typeface="Bookman Old Style"/>
                <a:sym typeface="Bookman Old Style"/>
              </a:defRPr>
            </a:pPr>
            <a:r>
              <a:rPr b="1"/>
              <a:t>RIP</a:t>
            </a:r>
            <a:r>
              <a:t> </a:t>
            </a:r>
          </a:p>
          <a:p>
            <a:pPr>
              <a:defRPr sz="12200" cap="small">
                <a:solidFill>
                  <a:srgbClr val="000000"/>
                </a:solidFill>
                <a:latin typeface="Bookman Old Style"/>
                <a:ea typeface="Bookman Old Style"/>
                <a:cs typeface="Bookman Old Style"/>
                <a:sym typeface="Bookman Old Style"/>
              </a:defRPr>
            </a:pPr>
            <a:r>
              <a:t>muon</a:t>
            </a:r>
          </a:p>
          <a:p>
            <a:pPr>
              <a:defRPr sz="5300" cap="small">
                <a:solidFill>
                  <a:srgbClr val="000000"/>
                </a:solidFill>
                <a:latin typeface="Bookman Old Style"/>
                <a:ea typeface="Bookman Old Style"/>
                <a:cs typeface="Bookman Old Style"/>
                <a:sym typeface="Bookman Old Style"/>
              </a:defRPr>
            </a:pPr>
            <a:r>
              <a:t>survived by an electron</a:t>
            </a:r>
          </a:p>
          <a:p>
            <a:pPr>
              <a:defRPr sz="5300" cap="small">
                <a:solidFill>
                  <a:srgbClr val="000000"/>
                </a:solidFill>
                <a:latin typeface="Bookman Old Style"/>
                <a:ea typeface="Bookman Old Style"/>
                <a:cs typeface="Bookman Old Style"/>
                <a:sym typeface="Bookman Old Style"/>
              </a:defRPr>
            </a:pPr>
            <a:r>
              <a:t>and two neutrinos</a:t>
            </a:r>
          </a:p>
        </p:txBody>
      </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all" spc="384"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2212</TotalTime>
  <Words>573</Words>
  <Application>Microsoft Macintosh PowerPoint</Application>
  <PresentationFormat>Custom</PresentationFormat>
  <Paragraphs>130</Paragraphs>
  <Slides>27</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Avenir Book</vt:lpstr>
      <vt:lpstr>Avenir Light</vt:lpstr>
      <vt:lpstr>Avenir Medium</vt:lpstr>
      <vt:lpstr>Avenir Next</vt:lpstr>
      <vt:lpstr>Bookman Old Style</vt:lpstr>
      <vt:lpstr>Bradley Hand</vt:lpstr>
      <vt:lpstr>Calibri</vt:lpstr>
      <vt:lpstr>Helvetica Neue</vt:lpstr>
      <vt:lpstr>Symbol</vt:lpstr>
      <vt:lpstr>Arial</vt:lpstr>
      <vt:lpstr>New_Template1</vt:lpstr>
      <vt:lpstr>Mu2e: Never Say Never</vt:lpstr>
      <vt:lpstr>The Mu2e Experiment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gravity? Dark matter?</vt:lpstr>
      <vt:lpstr>PowerPoint Presentation</vt:lpstr>
      <vt:lpstr>PowerPoint Presentation</vt:lpstr>
      <vt:lpstr>PowerPoint Presentation</vt:lpstr>
      <vt:lpstr>PowerPoint Presentation</vt:lpstr>
      <vt:lpstr>PowerPoint Presentation</vt:lpstr>
      <vt:lpstr>PowerPoint Presentation</vt:lpstr>
      <vt:lpstr>The Mu2e Detector</vt:lpstr>
      <vt:lpstr>One Quintillion Muons</vt:lpstr>
      <vt:lpstr>One Quintillion Muons…</vt:lpstr>
      <vt:lpstr>Old Result</vt:lpstr>
      <vt:lpstr>Our Goal</vt:lpstr>
      <vt:lpstr>is this the same as the lhc?</vt:lpstr>
      <vt:lpstr>you don’t need to be big  to be powerful!</vt:lpstr>
      <vt:lpstr>x</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Mu2e: Never Say Never</dc:title>
  <cp:lastModifiedBy>Eric J Prebys</cp:lastModifiedBy>
  <cp:revision>33</cp:revision>
  <dcterms:modified xsi:type="dcterms:W3CDTF">2016-11-18T03:13:28Z</dcterms:modified>
</cp:coreProperties>
</file>